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51" r:id="rId1"/>
  </p:sldMasterIdLst>
  <p:notesMasterIdLst>
    <p:notesMasterId r:id="rId45"/>
  </p:notesMasterIdLst>
  <p:sldIdLst>
    <p:sldId id="256" r:id="rId2"/>
    <p:sldId id="281" r:id="rId3"/>
    <p:sldId id="257" r:id="rId4"/>
    <p:sldId id="338" r:id="rId5"/>
    <p:sldId id="339" r:id="rId6"/>
    <p:sldId id="355" r:id="rId7"/>
    <p:sldId id="340" r:id="rId8"/>
    <p:sldId id="356" r:id="rId9"/>
    <p:sldId id="258" r:id="rId10"/>
    <p:sldId id="307" r:id="rId11"/>
    <p:sldId id="343" r:id="rId12"/>
    <p:sldId id="351" r:id="rId13"/>
    <p:sldId id="342" r:id="rId14"/>
    <p:sldId id="300" r:id="rId15"/>
    <p:sldId id="353" r:id="rId16"/>
    <p:sldId id="329" r:id="rId17"/>
    <p:sldId id="315" r:id="rId18"/>
    <p:sldId id="314" r:id="rId19"/>
    <p:sldId id="316" r:id="rId20"/>
    <p:sldId id="320" r:id="rId21"/>
    <p:sldId id="321" r:id="rId22"/>
    <p:sldId id="347" r:id="rId23"/>
    <p:sldId id="331" r:id="rId24"/>
    <p:sldId id="332" r:id="rId25"/>
    <p:sldId id="330" r:id="rId26"/>
    <p:sldId id="350" r:id="rId27"/>
    <p:sldId id="333" r:id="rId28"/>
    <p:sldId id="334" r:id="rId29"/>
    <p:sldId id="354" r:id="rId30"/>
    <p:sldId id="335" r:id="rId31"/>
    <p:sldId id="336" r:id="rId32"/>
    <p:sldId id="337" r:id="rId33"/>
    <p:sldId id="352" r:id="rId34"/>
    <p:sldId id="344" r:id="rId35"/>
    <p:sldId id="297" r:id="rId36"/>
    <p:sldId id="345" r:id="rId37"/>
    <p:sldId id="346" r:id="rId38"/>
    <p:sldId id="322" r:id="rId39"/>
    <p:sldId id="309" r:id="rId40"/>
    <p:sldId id="299" r:id="rId41"/>
    <p:sldId id="326" r:id="rId42"/>
    <p:sldId id="327" r:id="rId43"/>
    <p:sldId id="349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65" autoAdjust="0"/>
    <p:restoredTop sz="94573" autoAdjust="0"/>
  </p:normalViewPr>
  <p:slideViewPr>
    <p:cSldViewPr snapToGrid="0">
      <p:cViewPr varScale="1">
        <p:scale>
          <a:sx n="105" d="100"/>
          <a:sy n="105" d="100"/>
        </p:scale>
        <p:origin x="126" y="21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2ED8B2-5347-43B4-A2A0-4AA40B083EE5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1C839-2077-4BEE-8219-CB19091B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19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https://www.socr.umich.edu/people/dinov/courses/DSPA_notes/12_kMeans_Clustering.html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1C839-2077-4BEE-8219-CB19091B1C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07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Estimate Elbow point	</a:t>
            </a:r>
          </a:p>
          <a:p>
            <a:r>
              <a:rPr lang="en-US" dirty="0" err="1"/>
              <a:t>estimateElbowPoint</a:t>
            </a:r>
            <a:r>
              <a:rPr lang="en-US" dirty="0"/>
              <a:t> &lt;- function(</a:t>
            </a:r>
            <a:r>
              <a:rPr lang="en-US" dirty="0" err="1"/>
              <a:t>xValues</a:t>
            </a:r>
            <a:r>
              <a:rPr lang="en-US" dirty="0"/>
              <a:t>, </a:t>
            </a:r>
            <a:r>
              <a:rPr lang="en-US" dirty="0" err="1"/>
              <a:t>yValues</a:t>
            </a:r>
            <a:r>
              <a:rPr lang="en-US" dirty="0"/>
              <a:t>) {	</a:t>
            </a:r>
          </a:p>
          <a:p>
            <a:r>
              <a:rPr lang="en-US" dirty="0"/>
              <a:t>  # Determine the extreme values to create line	</a:t>
            </a:r>
          </a:p>
          <a:p>
            <a:r>
              <a:rPr lang="en-US" dirty="0"/>
              <a:t>  </a:t>
            </a:r>
            <a:r>
              <a:rPr lang="en-US" dirty="0" err="1"/>
              <a:t>max_x_x</a:t>
            </a:r>
            <a:r>
              <a:rPr lang="en-US" dirty="0"/>
              <a:t> &lt;- max(</a:t>
            </a:r>
            <a:r>
              <a:rPr lang="en-US" dirty="0" err="1"/>
              <a:t>xValues</a:t>
            </a:r>
            <a:r>
              <a:rPr lang="en-US" dirty="0"/>
              <a:t>)	</a:t>
            </a:r>
          </a:p>
          <a:p>
            <a:r>
              <a:rPr lang="en-US" dirty="0"/>
              <a:t>  </a:t>
            </a:r>
            <a:r>
              <a:rPr lang="en-US" dirty="0" err="1"/>
              <a:t>max_x_y</a:t>
            </a:r>
            <a:r>
              <a:rPr lang="en-US" dirty="0"/>
              <a:t> &lt;- </a:t>
            </a:r>
            <a:r>
              <a:rPr lang="en-US" dirty="0" err="1"/>
              <a:t>yValues</a:t>
            </a:r>
            <a:r>
              <a:rPr lang="en-US" dirty="0"/>
              <a:t>[</a:t>
            </a:r>
            <a:r>
              <a:rPr lang="en-US" dirty="0" err="1"/>
              <a:t>which.max</a:t>
            </a:r>
            <a:r>
              <a:rPr lang="en-US" dirty="0"/>
              <a:t>(</a:t>
            </a:r>
            <a:r>
              <a:rPr lang="en-US" dirty="0" err="1"/>
              <a:t>xValues</a:t>
            </a:r>
            <a:r>
              <a:rPr lang="en-US" dirty="0"/>
              <a:t>)]	</a:t>
            </a:r>
          </a:p>
          <a:p>
            <a:r>
              <a:rPr lang="en-US" dirty="0"/>
              <a:t>  </a:t>
            </a:r>
            <a:r>
              <a:rPr lang="en-US" dirty="0" err="1"/>
              <a:t>max_y_y</a:t>
            </a:r>
            <a:r>
              <a:rPr lang="en-US" dirty="0"/>
              <a:t> &lt;- min(</a:t>
            </a:r>
            <a:r>
              <a:rPr lang="en-US" dirty="0" err="1"/>
              <a:t>yValues</a:t>
            </a:r>
            <a:r>
              <a:rPr lang="en-US" dirty="0"/>
              <a:t>)	</a:t>
            </a:r>
          </a:p>
          <a:p>
            <a:r>
              <a:rPr lang="en-US" dirty="0"/>
              <a:t>  </a:t>
            </a:r>
            <a:r>
              <a:rPr lang="en-US" dirty="0" err="1"/>
              <a:t>max_y_x</a:t>
            </a:r>
            <a:r>
              <a:rPr lang="en-US" dirty="0"/>
              <a:t> &lt;- </a:t>
            </a:r>
            <a:r>
              <a:rPr lang="en-US" dirty="0" err="1"/>
              <a:t>xValues</a:t>
            </a:r>
            <a:r>
              <a:rPr lang="en-US" dirty="0"/>
              <a:t>[</a:t>
            </a:r>
            <a:r>
              <a:rPr lang="en-US" dirty="0" err="1"/>
              <a:t>which.min</a:t>
            </a:r>
            <a:r>
              <a:rPr lang="en-US" dirty="0"/>
              <a:t>(</a:t>
            </a:r>
            <a:r>
              <a:rPr lang="en-US" dirty="0" err="1"/>
              <a:t>yValues</a:t>
            </a:r>
            <a:r>
              <a:rPr lang="en-US" dirty="0"/>
              <a:t>)]	</a:t>
            </a:r>
          </a:p>
          <a:p>
            <a:r>
              <a:rPr lang="en-US" dirty="0"/>
              <a:t>  </a:t>
            </a:r>
            <a:r>
              <a:rPr lang="en-US" dirty="0" err="1"/>
              <a:t>max_df</a:t>
            </a:r>
            <a:r>
              <a:rPr lang="en-US" dirty="0"/>
              <a:t>  &lt;- </a:t>
            </a:r>
            <a:r>
              <a:rPr lang="en-US" dirty="0" err="1"/>
              <a:t>data.frame</a:t>
            </a:r>
            <a:r>
              <a:rPr lang="en-US" dirty="0"/>
              <a:t>(x = c(</a:t>
            </a:r>
            <a:r>
              <a:rPr lang="en-US" dirty="0" err="1"/>
              <a:t>max_y_x</a:t>
            </a:r>
            <a:r>
              <a:rPr lang="en-US" dirty="0"/>
              <a:t>, </a:t>
            </a:r>
            <a:r>
              <a:rPr lang="en-US" dirty="0" err="1"/>
              <a:t>max_x_x</a:t>
            </a:r>
            <a:r>
              <a:rPr lang="en-US" dirty="0"/>
              <a:t>), y = c(</a:t>
            </a:r>
            <a:r>
              <a:rPr lang="en-US" dirty="0" err="1"/>
              <a:t>max_y_y</a:t>
            </a:r>
            <a:r>
              <a:rPr lang="en-US" dirty="0"/>
              <a:t>, </a:t>
            </a:r>
            <a:r>
              <a:rPr lang="en-US" dirty="0" err="1"/>
              <a:t>max_x_y</a:t>
            </a:r>
            <a:r>
              <a:rPr lang="en-US" dirty="0"/>
              <a:t>))	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# Create a straight line between the extreme values	</a:t>
            </a:r>
          </a:p>
          <a:p>
            <a:r>
              <a:rPr lang="en-US" dirty="0"/>
              <a:t>  fit &lt;- </a:t>
            </a:r>
            <a:r>
              <a:rPr lang="en-US" dirty="0" err="1"/>
              <a:t>lm</a:t>
            </a:r>
            <a:r>
              <a:rPr lang="en-US" dirty="0"/>
              <a:t>(</a:t>
            </a:r>
            <a:r>
              <a:rPr lang="en-US" dirty="0" err="1"/>
              <a:t>max_df$y</a:t>
            </a:r>
            <a:r>
              <a:rPr lang="en-US" dirty="0"/>
              <a:t> ~ </a:t>
            </a:r>
            <a:r>
              <a:rPr lang="en-US" dirty="0" err="1"/>
              <a:t>max_df$x</a:t>
            </a:r>
            <a:r>
              <a:rPr lang="en-US" dirty="0"/>
              <a:t>)	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# compute Euclidean Distance from point to line	</a:t>
            </a:r>
          </a:p>
          <a:p>
            <a:r>
              <a:rPr lang="en-US" dirty="0"/>
              <a:t>  distances &lt;- c()	</a:t>
            </a:r>
          </a:p>
          <a:p>
            <a:r>
              <a:rPr lang="en-US" dirty="0"/>
              <a:t>  for(</a:t>
            </a:r>
            <a:r>
              <a:rPr lang="en-US" dirty="0" err="1"/>
              <a:t>i</a:t>
            </a:r>
            <a:r>
              <a:rPr lang="en-US" dirty="0"/>
              <a:t> in 1:length(</a:t>
            </a:r>
            <a:r>
              <a:rPr lang="en-US" dirty="0" err="1"/>
              <a:t>xValues</a:t>
            </a:r>
            <a:r>
              <a:rPr lang="en-US" dirty="0"/>
              <a:t>)) {	</a:t>
            </a:r>
          </a:p>
          <a:p>
            <a:r>
              <a:rPr lang="en-US" dirty="0"/>
              <a:t>    distances &lt;- c(distances, 	</a:t>
            </a:r>
          </a:p>
          <a:p>
            <a:r>
              <a:rPr lang="en-US" dirty="0"/>
              <a:t>                   abs(</a:t>
            </a:r>
            <a:r>
              <a:rPr lang="en-US" dirty="0" err="1"/>
              <a:t>coef</a:t>
            </a:r>
            <a:r>
              <a:rPr lang="en-US" dirty="0"/>
              <a:t>(fit)[2]*</a:t>
            </a:r>
            <a:r>
              <a:rPr lang="en-US" dirty="0" err="1"/>
              <a:t>xValues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- </a:t>
            </a:r>
            <a:r>
              <a:rPr lang="en-US" dirty="0" err="1"/>
              <a:t>yValues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+ </a:t>
            </a:r>
            <a:r>
              <a:rPr lang="en-US" dirty="0" err="1"/>
              <a:t>coef</a:t>
            </a:r>
            <a:r>
              <a:rPr lang="en-US" dirty="0"/>
              <a:t>(fit)[1]) / sqrt(</a:t>
            </a:r>
            <a:r>
              <a:rPr lang="en-US" dirty="0" err="1"/>
              <a:t>coef</a:t>
            </a:r>
            <a:r>
              <a:rPr lang="en-US" dirty="0"/>
              <a:t>(fit)[2]^2 + 1^2))	</a:t>
            </a:r>
          </a:p>
          <a:p>
            <a:r>
              <a:rPr lang="en-US" dirty="0"/>
              <a:t>  }	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# Determine the Max distance point	</a:t>
            </a:r>
          </a:p>
          <a:p>
            <a:r>
              <a:rPr lang="en-US" dirty="0"/>
              <a:t>  </a:t>
            </a:r>
            <a:r>
              <a:rPr lang="en-US" dirty="0" err="1"/>
              <a:t>x_max_dist</a:t>
            </a:r>
            <a:r>
              <a:rPr lang="en-US" dirty="0"/>
              <a:t> &lt;- </a:t>
            </a:r>
            <a:r>
              <a:rPr lang="en-US" dirty="0" err="1"/>
              <a:t>xValues</a:t>
            </a:r>
            <a:r>
              <a:rPr lang="en-US" dirty="0"/>
              <a:t>[</a:t>
            </a:r>
            <a:r>
              <a:rPr lang="en-US" dirty="0" err="1"/>
              <a:t>which.max</a:t>
            </a:r>
            <a:r>
              <a:rPr lang="en-US" dirty="0"/>
              <a:t>(distances)]	</a:t>
            </a:r>
          </a:p>
          <a:p>
            <a:r>
              <a:rPr lang="en-US" dirty="0"/>
              <a:t>  </a:t>
            </a:r>
            <a:r>
              <a:rPr lang="en-US" dirty="0" err="1"/>
              <a:t>y_max_dist</a:t>
            </a:r>
            <a:r>
              <a:rPr lang="en-US" dirty="0"/>
              <a:t> &lt;- </a:t>
            </a:r>
            <a:r>
              <a:rPr lang="en-US" dirty="0" err="1"/>
              <a:t>yValues</a:t>
            </a:r>
            <a:r>
              <a:rPr lang="en-US" dirty="0"/>
              <a:t>[</a:t>
            </a:r>
            <a:r>
              <a:rPr lang="en-US" dirty="0" err="1"/>
              <a:t>which.max</a:t>
            </a:r>
            <a:r>
              <a:rPr lang="en-US" dirty="0"/>
              <a:t>(distances)]	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return(c(</a:t>
            </a:r>
            <a:r>
              <a:rPr lang="en-US" dirty="0" err="1"/>
              <a:t>x_max_dist</a:t>
            </a:r>
            <a:r>
              <a:rPr lang="en-US" dirty="0"/>
              <a:t>, </a:t>
            </a:r>
            <a:r>
              <a:rPr lang="en-US" dirty="0" err="1"/>
              <a:t>y_max_dist</a:t>
            </a:r>
            <a:r>
              <a:rPr lang="en-US" dirty="0"/>
              <a:t>, max(distances)))	</a:t>
            </a:r>
          </a:p>
          <a:p>
            <a:r>
              <a:rPr lang="en-US" dirty="0"/>
              <a:t>}	</a:t>
            </a:r>
          </a:p>
          <a:p>
            <a:endParaRPr lang="en-US" dirty="0"/>
          </a:p>
          <a:p>
            <a:r>
              <a:rPr lang="en-US" dirty="0"/>
              <a:t># Define elbow-drawing function	</a:t>
            </a:r>
          </a:p>
          <a:p>
            <a:r>
              <a:rPr lang="en-US" dirty="0"/>
              <a:t># https://en.wikibooks.org/wiki/Linear_Algebra/Orthogonal_Projection_Onto_a_Line 	</a:t>
            </a:r>
          </a:p>
          <a:p>
            <a:r>
              <a:rPr lang="en-US" dirty="0"/>
              <a:t># https://en.wikipedia.org/wiki/Vector_projection	</a:t>
            </a:r>
          </a:p>
          <a:p>
            <a:r>
              <a:rPr lang="en-US" dirty="0" err="1"/>
              <a:t>drawElbowGraph</a:t>
            </a:r>
            <a:r>
              <a:rPr lang="en-US" dirty="0"/>
              <a:t> &lt;- function(</a:t>
            </a:r>
            <a:r>
              <a:rPr lang="en-US" dirty="0" err="1"/>
              <a:t>x_K_clusters</a:t>
            </a:r>
            <a:r>
              <a:rPr lang="en-US" dirty="0"/>
              <a:t>, </a:t>
            </a:r>
            <a:r>
              <a:rPr lang="en-US" dirty="0" err="1"/>
              <a:t>y_WGH_values</a:t>
            </a:r>
            <a:r>
              <a:rPr lang="en-US" dirty="0"/>
              <a:t>) {	</a:t>
            </a:r>
          </a:p>
          <a:p>
            <a:r>
              <a:rPr lang="en-US" dirty="0"/>
              <a:t>  </a:t>
            </a:r>
            <a:r>
              <a:rPr lang="en-US" dirty="0" err="1"/>
              <a:t>nbValues</a:t>
            </a:r>
            <a:r>
              <a:rPr lang="en-US" dirty="0"/>
              <a:t> = length(</a:t>
            </a:r>
            <a:r>
              <a:rPr lang="en-US" dirty="0" err="1"/>
              <a:t>y_WGH_values</a:t>
            </a:r>
            <a:r>
              <a:rPr lang="en-US" dirty="0"/>
              <a:t>)	</a:t>
            </a:r>
          </a:p>
          <a:p>
            <a:r>
              <a:rPr lang="en-US" dirty="0"/>
              <a:t>  </a:t>
            </a:r>
            <a:r>
              <a:rPr lang="en-US" dirty="0" err="1"/>
              <a:t>extremes_lineSlope</a:t>
            </a:r>
            <a:r>
              <a:rPr lang="en-US" dirty="0"/>
              <a:t> = (</a:t>
            </a:r>
            <a:r>
              <a:rPr lang="en-US" dirty="0" err="1"/>
              <a:t>y_WGH_values</a:t>
            </a:r>
            <a:r>
              <a:rPr lang="en-US" dirty="0"/>
              <a:t>[</a:t>
            </a:r>
            <a:r>
              <a:rPr lang="en-US" dirty="0" err="1"/>
              <a:t>nbValues</a:t>
            </a:r>
            <a:r>
              <a:rPr lang="en-US" dirty="0"/>
              <a:t>] - </a:t>
            </a:r>
            <a:r>
              <a:rPr lang="en-US" dirty="0" err="1"/>
              <a:t>y_WGH_values</a:t>
            </a:r>
            <a:r>
              <a:rPr lang="en-US" dirty="0"/>
              <a:t>[1]) / (</a:t>
            </a:r>
            <a:r>
              <a:rPr lang="en-US" dirty="0" err="1"/>
              <a:t>x_K_clusters</a:t>
            </a:r>
            <a:r>
              <a:rPr lang="en-US" dirty="0"/>
              <a:t>[</a:t>
            </a:r>
            <a:r>
              <a:rPr lang="en-US" dirty="0" err="1"/>
              <a:t>nbValues</a:t>
            </a:r>
            <a:r>
              <a:rPr lang="en-US" dirty="0"/>
              <a:t>] - </a:t>
            </a:r>
            <a:r>
              <a:rPr lang="en-US" dirty="0" err="1"/>
              <a:t>x_K_clusters</a:t>
            </a:r>
            <a:r>
              <a:rPr lang="en-US" dirty="0"/>
              <a:t>[1])	</a:t>
            </a:r>
          </a:p>
          <a:p>
            <a:r>
              <a:rPr lang="en-US" dirty="0"/>
              <a:t>  </a:t>
            </a:r>
            <a:r>
              <a:rPr lang="en-US" dirty="0" err="1"/>
              <a:t>extremes_orth_lineSlope</a:t>
            </a:r>
            <a:r>
              <a:rPr lang="en-US" dirty="0"/>
              <a:t> = -1 / </a:t>
            </a:r>
            <a:r>
              <a:rPr lang="en-US" dirty="0" err="1"/>
              <a:t>extremes_lineSlope</a:t>
            </a:r>
            <a:r>
              <a:rPr lang="en-US" dirty="0"/>
              <a:t>	</a:t>
            </a:r>
          </a:p>
          <a:p>
            <a:r>
              <a:rPr lang="en-US" dirty="0"/>
              <a:t>  </a:t>
            </a:r>
            <a:r>
              <a:rPr lang="en-US" dirty="0" err="1"/>
              <a:t>elbowPoint_orth_proj</a:t>
            </a:r>
            <a:r>
              <a:rPr lang="en-US" dirty="0"/>
              <a:t> = c(</a:t>
            </a:r>
            <a:r>
              <a:rPr lang="en-US" dirty="0" err="1"/>
              <a:t>elbowPoint</a:t>
            </a:r>
            <a:r>
              <a:rPr lang="en-US" dirty="0"/>
              <a:t>[1] + </a:t>
            </a:r>
            <a:r>
              <a:rPr lang="en-US" dirty="0" err="1"/>
              <a:t>elbowPoint</a:t>
            </a:r>
            <a:r>
              <a:rPr lang="en-US" dirty="0"/>
              <a:t>[3]/2, 	</a:t>
            </a:r>
          </a:p>
          <a:p>
            <a:r>
              <a:rPr lang="en-US" dirty="0"/>
              <a:t>                           </a:t>
            </a:r>
            <a:r>
              <a:rPr lang="en-US" dirty="0" err="1"/>
              <a:t>elbowPoint</a:t>
            </a:r>
            <a:r>
              <a:rPr lang="en-US" dirty="0"/>
              <a:t>[2] + </a:t>
            </a:r>
            <a:r>
              <a:rPr lang="en-US" dirty="0" err="1"/>
              <a:t>extremes_orth_lineSlope</a:t>
            </a:r>
            <a:r>
              <a:rPr lang="en-US" dirty="0"/>
              <a:t> * (</a:t>
            </a:r>
            <a:r>
              <a:rPr lang="en-US" dirty="0" err="1"/>
              <a:t>elbowPoint</a:t>
            </a:r>
            <a:r>
              <a:rPr lang="en-US" dirty="0"/>
              <a:t>[3]/2))	</a:t>
            </a:r>
          </a:p>
          <a:p>
            <a:r>
              <a:rPr lang="en-US" dirty="0"/>
              <a:t>  e1 = c(</a:t>
            </a:r>
            <a:r>
              <a:rPr lang="en-US" dirty="0" err="1"/>
              <a:t>x_K_clusters</a:t>
            </a:r>
            <a:r>
              <a:rPr lang="en-US" dirty="0"/>
              <a:t>[</a:t>
            </a:r>
            <a:r>
              <a:rPr lang="en-US" dirty="0" err="1"/>
              <a:t>nbValues</a:t>
            </a:r>
            <a:r>
              <a:rPr lang="en-US" dirty="0"/>
              <a:t>]-</a:t>
            </a:r>
            <a:r>
              <a:rPr lang="en-US" dirty="0" err="1"/>
              <a:t>x_K_clusters</a:t>
            </a:r>
            <a:r>
              <a:rPr lang="en-US" dirty="0"/>
              <a:t>[1], </a:t>
            </a:r>
            <a:r>
              <a:rPr lang="en-US" dirty="0" err="1"/>
              <a:t>y_WGH_values</a:t>
            </a:r>
            <a:r>
              <a:rPr lang="en-US" dirty="0"/>
              <a:t>[</a:t>
            </a:r>
            <a:r>
              <a:rPr lang="en-US" dirty="0" err="1"/>
              <a:t>nbValues</a:t>
            </a:r>
            <a:r>
              <a:rPr lang="en-US" dirty="0"/>
              <a:t>]-</a:t>
            </a:r>
            <a:r>
              <a:rPr lang="en-US" dirty="0" err="1"/>
              <a:t>y_WGH_values</a:t>
            </a:r>
            <a:r>
              <a:rPr lang="en-US" dirty="0"/>
              <a:t>[1])  # bottom-left (origin) point	</a:t>
            </a:r>
          </a:p>
          <a:p>
            <a:r>
              <a:rPr lang="en-US" dirty="0"/>
              <a:t>  e2 = c(</a:t>
            </a:r>
            <a:r>
              <a:rPr lang="en-US" dirty="0" err="1"/>
              <a:t>elbowPoint</a:t>
            </a:r>
            <a:r>
              <a:rPr lang="en-US" dirty="0"/>
              <a:t>[1]-</a:t>
            </a:r>
            <a:r>
              <a:rPr lang="en-US" dirty="0" err="1"/>
              <a:t>x_K_clusters</a:t>
            </a:r>
            <a:r>
              <a:rPr lang="en-US" dirty="0"/>
              <a:t>[1], </a:t>
            </a:r>
            <a:r>
              <a:rPr lang="en-US" dirty="0" err="1"/>
              <a:t>elbowPoint</a:t>
            </a:r>
            <a:r>
              <a:rPr lang="en-US" dirty="0"/>
              <a:t>[2]-</a:t>
            </a:r>
            <a:r>
              <a:rPr lang="en-US" dirty="0" err="1"/>
              <a:t>y_WGH_values</a:t>
            </a:r>
            <a:r>
              <a:rPr lang="en-US" dirty="0"/>
              <a:t>[1]) # elbow point, e2	</a:t>
            </a:r>
          </a:p>
          <a:p>
            <a:r>
              <a:rPr lang="en-US" dirty="0"/>
              <a:t>  p = ((e1 %*% e2)[1,1]/(e1 %*% e1)[1,1]) * e1 + c(</a:t>
            </a:r>
            <a:r>
              <a:rPr lang="en-US" dirty="0" err="1"/>
              <a:t>x_K_clusters</a:t>
            </a:r>
            <a:r>
              <a:rPr lang="en-US" dirty="0"/>
              <a:t>[1], </a:t>
            </a:r>
            <a:r>
              <a:rPr lang="en-US" dirty="0" err="1"/>
              <a:t>y_WGH_values</a:t>
            </a:r>
            <a:r>
              <a:rPr lang="en-US" dirty="0"/>
              <a:t>[1]); p  # Projection point	</a:t>
            </a:r>
          </a:p>
          <a:p>
            <a:r>
              <a:rPr lang="en-US" dirty="0"/>
              <a:t>  </a:t>
            </a:r>
            <a:r>
              <a:rPr lang="en-US" dirty="0" err="1"/>
              <a:t>distP</a:t>
            </a:r>
            <a:r>
              <a:rPr lang="en-US" dirty="0"/>
              <a:t> &lt;- e2-p	</a:t>
            </a:r>
          </a:p>
          <a:p>
            <a:r>
              <a:rPr lang="en-US" dirty="0"/>
              <a:t>  </a:t>
            </a:r>
            <a:r>
              <a:rPr lang="en-US" dirty="0" err="1"/>
              <a:t>dist</a:t>
            </a:r>
            <a:r>
              <a:rPr lang="en-US" dirty="0"/>
              <a:t> &lt;- sqrt((</a:t>
            </a:r>
            <a:r>
              <a:rPr lang="en-US" dirty="0" err="1"/>
              <a:t>distP</a:t>
            </a:r>
            <a:r>
              <a:rPr lang="en-US" dirty="0"/>
              <a:t> %*% </a:t>
            </a:r>
            <a:r>
              <a:rPr lang="en-US" dirty="0" err="1"/>
              <a:t>distP</a:t>
            </a:r>
            <a:r>
              <a:rPr lang="en-US" dirty="0"/>
              <a:t>)[1,1])	</a:t>
            </a:r>
          </a:p>
          <a:p>
            <a:r>
              <a:rPr lang="en-US" dirty="0"/>
              <a:t>  </a:t>
            </a:r>
            <a:r>
              <a:rPr lang="en-US" dirty="0" err="1"/>
              <a:t>distLabel</a:t>
            </a:r>
            <a:r>
              <a:rPr lang="en-US" dirty="0"/>
              <a:t> &lt;- (e2+p)/2 + c(100, 2)	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# plot(</a:t>
            </a:r>
            <a:r>
              <a:rPr lang="en-US" dirty="0" err="1"/>
              <a:t>x_K_clusters</a:t>
            </a:r>
            <a:r>
              <a:rPr lang="en-US" dirty="0"/>
              <a:t>, </a:t>
            </a:r>
            <a:r>
              <a:rPr lang="en-US" dirty="0" err="1"/>
              <a:t>y_WGH_values</a:t>
            </a:r>
            <a:r>
              <a:rPr lang="en-US" dirty="0"/>
              <a:t>, type="b", main='Within-Group Homogeneity (WGH) vs. number of clusters (k)', 	</a:t>
            </a:r>
          </a:p>
          <a:p>
            <a:r>
              <a:rPr lang="en-US" dirty="0"/>
              <a:t>  #      </a:t>
            </a:r>
            <a:r>
              <a:rPr lang="en-US" dirty="0" err="1"/>
              <a:t>xlab</a:t>
            </a:r>
            <a:r>
              <a:rPr lang="en-US" dirty="0"/>
              <a:t> = 'k', </a:t>
            </a:r>
            <a:r>
              <a:rPr lang="en-US" dirty="0" err="1"/>
              <a:t>ylab</a:t>
            </a:r>
            <a:r>
              <a:rPr lang="en-US" dirty="0"/>
              <a:t> = 'WGH Value')	</a:t>
            </a:r>
          </a:p>
          <a:p>
            <a:r>
              <a:rPr lang="en-US" dirty="0"/>
              <a:t>  # lines(x=c(</a:t>
            </a:r>
            <a:r>
              <a:rPr lang="en-US" dirty="0" err="1"/>
              <a:t>x_K_clusters</a:t>
            </a:r>
            <a:r>
              <a:rPr lang="en-US" dirty="0"/>
              <a:t>[1], </a:t>
            </a:r>
            <a:r>
              <a:rPr lang="en-US" dirty="0" err="1"/>
              <a:t>x_K_clusters</a:t>
            </a:r>
            <a:r>
              <a:rPr lang="en-US" dirty="0"/>
              <a:t>[</a:t>
            </a:r>
            <a:r>
              <a:rPr lang="en-US" dirty="0" err="1"/>
              <a:t>nbValues</a:t>
            </a:r>
            <a:r>
              <a:rPr lang="en-US" dirty="0"/>
              <a:t>]), y=c(</a:t>
            </a:r>
            <a:r>
              <a:rPr lang="en-US" dirty="0" err="1"/>
              <a:t>y_WGH_values</a:t>
            </a:r>
            <a:r>
              <a:rPr lang="en-US" dirty="0"/>
              <a:t>[1], </a:t>
            </a:r>
            <a:r>
              <a:rPr lang="en-US" dirty="0" err="1"/>
              <a:t>y_WGH_values</a:t>
            </a:r>
            <a:r>
              <a:rPr lang="en-US" dirty="0"/>
              <a:t>[</a:t>
            </a:r>
            <a:r>
              <a:rPr lang="en-US" dirty="0" err="1"/>
              <a:t>nbValues</a:t>
            </a:r>
            <a:r>
              <a:rPr lang="en-US" dirty="0"/>
              <a:t>]), 	</a:t>
            </a:r>
          </a:p>
          <a:p>
            <a:r>
              <a:rPr lang="en-US" dirty="0"/>
              <a:t>  #       type="b", col='green')	</a:t>
            </a:r>
          </a:p>
          <a:p>
            <a:r>
              <a:rPr lang="en-US" dirty="0"/>
              <a:t>  # lines(x=c(</a:t>
            </a:r>
            <a:r>
              <a:rPr lang="en-US" dirty="0" err="1"/>
              <a:t>elbowPoint</a:t>
            </a:r>
            <a:r>
              <a:rPr lang="en-US" dirty="0"/>
              <a:t>[1], p[1]), y=c(</a:t>
            </a:r>
            <a:r>
              <a:rPr lang="en-US" dirty="0" err="1"/>
              <a:t>elbowPoint</a:t>
            </a:r>
            <a:r>
              <a:rPr lang="en-US" dirty="0"/>
              <a:t>[2], p[2]), type="b", col='red')	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  <a:r>
              <a:rPr lang="en-US" dirty="0" err="1"/>
              <a:t>plot_ly</a:t>
            </a:r>
            <a:r>
              <a:rPr lang="en-US" dirty="0"/>
              <a:t>(x = ~</a:t>
            </a:r>
            <a:r>
              <a:rPr lang="en-US" dirty="0" err="1"/>
              <a:t>x_K_clusters</a:t>
            </a:r>
            <a:r>
              <a:rPr lang="en-US" dirty="0"/>
              <a:t>, y = ~</a:t>
            </a:r>
            <a:r>
              <a:rPr lang="en-US" dirty="0" err="1"/>
              <a:t>y_WGH_values</a:t>
            </a:r>
            <a:r>
              <a:rPr lang="en-US" dirty="0"/>
              <a:t>, type="scatter", mode = "</a:t>
            </a:r>
            <a:r>
              <a:rPr lang="en-US" dirty="0" err="1"/>
              <a:t>markers+lines</a:t>
            </a:r>
            <a:r>
              <a:rPr lang="en-US" dirty="0"/>
              <a:t>", name="Data") %&gt;%	</a:t>
            </a:r>
          </a:p>
          <a:p>
            <a:r>
              <a:rPr lang="en-US" dirty="0"/>
              <a:t>    </a:t>
            </a:r>
            <a:r>
              <a:rPr lang="en-US" dirty="0" err="1"/>
              <a:t>add_lines</a:t>
            </a:r>
            <a:r>
              <a:rPr lang="en-US" dirty="0"/>
              <a:t>(x = c(</a:t>
            </a:r>
            <a:r>
              <a:rPr lang="en-US" dirty="0" err="1"/>
              <a:t>x_K_clusters</a:t>
            </a:r>
            <a:r>
              <a:rPr lang="en-US" dirty="0"/>
              <a:t>[1], </a:t>
            </a:r>
            <a:r>
              <a:rPr lang="en-US" dirty="0" err="1"/>
              <a:t>x_K_clusters</a:t>
            </a:r>
            <a:r>
              <a:rPr lang="en-US" dirty="0"/>
              <a:t>[</a:t>
            </a:r>
            <a:r>
              <a:rPr lang="en-US" dirty="0" err="1"/>
              <a:t>nbValues</a:t>
            </a:r>
            <a:r>
              <a:rPr lang="en-US" dirty="0"/>
              <a:t>]), name="reference", 	</a:t>
            </a:r>
          </a:p>
          <a:p>
            <a:r>
              <a:rPr lang="en-US" dirty="0"/>
              <a:t>              y = c(</a:t>
            </a:r>
            <a:r>
              <a:rPr lang="en-US" dirty="0" err="1"/>
              <a:t>y_WGH_values</a:t>
            </a:r>
            <a:r>
              <a:rPr lang="en-US" dirty="0"/>
              <a:t>[1], </a:t>
            </a:r>
            <a:r>
              <a:rPr lang="en-US" dirty="0" err="1"/>
              <a:t>y_WGH_values</a:t>
            </a:r>
            <a:r>
              <a:rPr lang="en-US" dirty="0"/>
              <a:t>[</a:t>
            </a:r>
            <a:r>
              <a:rPr lang="en-US" dirty="0" err="1"/>
              <a:t>nbValues</a:t>
            </a:r>
            <a:r>
              <a:rPr lang="en-US" dirty="0"/>
              <a:t>]), type = 'scatter', mode = 'lines') %&gt;%	</a:t>
            </a:r>
          </a:p>
          <a:p>
            <a:r>
              <a:rPr lang="en-US" dirty="0"/>
              <a:t>    </a:t>
            </a:r>
            <a:r>
              <a:rPr lang="en-US" dirty="0" err="1"/>
              <a:t>add_lines</a:t>
            </a:r>
            <a:r>
              <a:rPr lang="en-US" dirty="0"/>
              <a:t>(x = c(</a:t>
            </a:r>
            <a:r>
              <a:rPr lang="en-US" dirty="0" err="1"/>
              <a:t>elbowPoint</a:t>
            </a:r>
            <a:r>
              <a:rPr lang="en-US" dirty="0"/>
              <a:t>[1], p[1]), y = c(</a:t>
            </a:r>
            <a:r>
              <a:rPr lang="en-US" dirty="0" err="1"/>
              <a:t>elbowPoint</a:t>
            </a:r>
            <a:r>
              <a:rPr lang="en-US" dirty="0"/>
              <a:t>[2], p[2]), type = 'scatter', 	</a:t>
            </a:r>
          </a:p>
          <a:p>
            <a:r>
              <a:rPr lang="en-US" dirty="0"/>
              <a:t>              name="Max Distance (Elbow)", mode = 'lines') %&gt;%	</a:t>
            </a:r>
          </a:p>
          <a:p>
            <a:r>
              <a:rPr lang="en-US" dirty="0"/>
              <a:t>    layout(title='Within-Group </a:t>
            </a:r>
            <a:r>
              <a:rPr lang="en-US" dirty="0" err="1"/>
              <a:t>Homegeneity</a:t>
            </a:r>
            <a:r>
              <a:rPr lang="en-US" dirty="0"/>
              <a:t> (WGH) vs. number of clusters (k)',	</a:t>
            </a:r>
          </a:p>
          <a:p>
            <a:r>
              <a:rPr lang="en-US" dirty="0"/>
              <a:t>           </a:t>
            </a:r>
            <a:r>
              <a:rPr lang="en-US" dirty="0" err="1"/>
              <a:t>xaxis</a:t>
            </a:r>
            <a:r>
              <a:rPr lang="en-US" dirty="0"/>
              <a:t> = list(title="k"), # </a:t>
            </a:r>
            <a:r>
              <a:rPr lang="en-US" dirty="0" err="1"/>
              <a:t>scaleanchor</a:t>
            </a:r>
            <a:r>
              <a:rPr lang="en-US" dirty="0"/>
              <a:t>="y"),	</a:t>
            </a:r>
          </a:p>
          <a:p>
            <a:r>
              <a:rPr lang="en-US" dirty="0"/>
              <a:t>           </a:t>
            </a:r>
            <a:r>
              <a:rPr lang="en-US" dirty="0" err="1"/>
              <a:t>yaxis</a:t>
            </a:r>
            <a:r>
              <a:rPr lang="en-US" dirty="0"/>
              <a:t> = list(title="WGH Value"), #, </a:t>
            </a:r>
            <a:r>
              <a:rPr lang="en-US" dirty="0" err="1"/>
              <a:t>scaleanchor</a:t>
            </a:r>
            <a:r>
              <a:rPr lang="en-US" dirty="0"/>
              <a:t>="x"))	</a:t>
            </a:r>
          </a:p>
          <a:p>
            <a:r>
              <a:rPr lang="en-US" dirty="0"/>
              <a:t>           legend = list(orientation = 'h'),	</a:t>
            </a:r>
          </a:p>
          <a:p>
            <a:r>
              <a:rPr lang="en-US" dirty="0"/>
              <a:t>           annotations = list(text=paste0("</a:t>
            </a:r>
            <a:r>
              <a:rPr lang="en-US" dirty="0" err="1"/>
              <a:t>MaxDist</a:t>
            </a:r>
            <a:r>
              <a:rPr lang="en-US" dirty="0"/>
              <a:t>=", round(</a:t>
            </a:r>
            <a:r>
              <a:rPr lang="en-US" dirty="0" err="1"/>
              <a:t>dist</a:t>
            </a:r>
            <a:r>
              <a:rPr lang="en-US" dirty="0"/>
              <a:t>, 3)),  	</a:t>
            </a:r>
          </a:p>
          <a:p>
            <a:r>
              <a:rPr lang="en-US" dirty="0"/>
              <a:t>                              x=</a:t>
            </a:r>
            <a:r>
              <a:rPr lang="en-US" dirty="0" err="1"/>
              <a:t>distLabel</a:t>
            </a:r>
            <a:r>
              <a:rPr lang="en-US" dirty="0"/>
              <a:t>[1], y=</a:t>
            </a:r>
            <a:r>
              <a:rPr lang="en-US" dirty="0" err="1"/>
              <a:t>distLabel</a:t>
            </a:r>
            <a:r>
              <a:rPr lang="en-US" dirty="0"/>
              <a:t>[2], </a:t>
            </a:r>
            <a:r>
              <a:rPr lang="en-US" dirty="0" err="1"/>
              <a:t>textangle</a:t>
            </a:r>
            <a:r>
              <a:rPr lang="en-US" dirty="0"/>
              <a:t>=0, </a:t>
            </a:r>
            <a:r>
              <a:rPr lang="en-US" dirty="0" err="1"/>
              <a:t>showarrow</a:t>
            </a:r>
            <a:r>
              <a:rPr lang="en-US" dirty="0"/>
              <a:t>=T,	</a:t>
            </a:r>
          </a:p>
          <a:p>
            <a:r>
              <a:rPr lang="en-US" dirty="0"/>
              <a:t>                              </a:t>
            </a:r>
            <a:r>
              <a:rPr lang="en-US" dirty="0" err="1"/>
              <a:t>xref</a:t>
            </a:r>
            <a:r>
              <a:rPr lang="en-US" dirty="0"/>
              <a:t> = "x", </a:t>
            </a:r>
            <a:r>
              <a:rPr lang="en-US" dirty="0" err="1"/>
              <a:t>yref</a:t>
            </a:r>
            <a:r>
              <a:rPr lang="en-US" dirty="0"/>
              <a:t> = "y", ax = 80, ay = -40))	</a:t>
            </a:r>
          </a:p>
          <a:p>
            <a:r>
              <a:rPr lang="en-US" dirty="0"/>
              <a:t>}	</a:t>
            </a:r>
          </a:p>
          <a:p>
            <a:endParaRPr lang="en-US" dirty="0"/>
          </a:p>
          <a:p>
            <a:r>
              <a:rPr lang="en-US" dirty="0"/>
              <a:t># Test the function: </a:t>
            </a:r>
            <a:r>
              <a:rPr lang="en-US" dirty="0" err="1"/>
              <a:t>drawElbowGraph</a:t>
            </a:r>
            <a:r>
              <a:rPr lang="en-US" dirty="0"/>
              <a:t>()	</a:t>
            </a:r>
          </a:p>
          <a:p>
            <a:r>
              <a:rPr lang="en-US" dirty="0"/>
              <a:t>x &lt;- c(30, 200, 500, 1096.663, 3000, 5000, 7000, 10000)	</a:t>
            </a:r>
          </a:p>
          <a:p>
            <a:r>
              <a:rPr lang="en-US" dirty="0"/>
              <a:t>y &lt;- function(x){	</a:t>
            </a:r>
          </a:p>
          <a:p>
            <a:r>
              <a:rPr lang="en-US" dirty="0"/>
              <a:t>  return (log(x))	</a:t>
            </a:r>
          </a:p>
          <a:p>
            <a:r>
              <a:rPr lang="en-US" dirty="0"/>
              <a:t>}	</a:t>
            </a:r>
          </a:p>
          <a:p>
            <a:endParaRPr lang="en-US" dirty="0"/>
          </a:p>
          <a:p>
            <a:r>
              <a:rPr lang="en-US" dirty="0" err="1"/>
              <a:t>elbowPoint</a:t>
            </a:r>
            <a:r>
              <a:rPr lang="en-US" dirty="0"/>
              <a:t> = </a:t>
            </a:r>
            <a:r>
              <a:rPr lang="en-US" dirty="0" err="1"/>
              <a:t>estimateElbowPoint</a:t>
            </a:r>
            <a:r>
              <a:rPr lang="en-US" dirty="0"/>
              <a:t>(</a:t>
            </a:r>
            <a:r>
              <a:rPr lang="en-US" dirty="0" err="1"/>
              <a:t>xValues</a:t>
            </a:r>
            <a:r>
              <a:rPr lang="en-US" dirty="0"/>
              <a:t> = x, </a:t>
            </a:r>
            <a:r>
              <a:rPr lang="en-US" dirty="0" err="1"/>
              <a:t>yValues</a:t>
            </a:r>
            <a:r>
              <a:rPr lang="en-US" dirty="0"/>
              <a:t> = y(x))	</a:t>
            </a:r>
          </a:p>
          <a:p>
            <a:endParaRPr lang="en-US" dirty="0"/>
          </a:p>
          <a:p>
            <a:r>
              <a:rPr lang="en-US" dirty="0" err="1"/>
              <a:t>drawElbowGraph</a:t>
            </a:r>
            <a:r>
              <a:rPr lang="en-US" dirty="0"/>
              <a:t>(</a:t>
            </a:r>
            <a:r>
              <a:rPr lang="en-US" dirty="0" err="1"/>
              <a:t>x_K_clusters</a:t>
            </a:r>
            <a:r>
              <a:rPr lang="en-US" dirty="0"/>
              <a:t>=x, </a:t>
            </a:r>
            <a:r>
              <a:rPr lang="en-US" dirty="0" err="1"/>
              <a:t>y_WGH_values</a:t>
            </a:r>
            <a:r>
              <a:rPr lang="en-US" dirty="0"/>
              <a:t>=y(x))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1C839-2077-4BEE-8219-CB19091B1C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28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hotdog.df</a:t>
            </a:r>
            <a:r>
              <a:rPr lang="en-US" dirty="0"/>
              <a:t> &lt;- hotdog[,-1]</a:t>
            </a:r>
          </a:p>
          <a:p>
            <a:r>
              <a:rPr lang="en-US" dirty="0" err="1"/>
              <a:t>hotdog.df.norm</a:t>
            </a:r>
            <a:r>
              <a:rPr lang="en-US" dirty="0"/>
              <a:t> &lt;- </a:t>
            </a:r>
            <a:r>
              <a:rPr lang="en-US" dirty="0" err="1"/>
              <a:t>sapply</a:t>
            </a:r>
            <a:r>
              <a:rPr lang="en-US" dirty="0"/>
              <a:t>(</a:t>
            </a:r>
            <a:r>
              <a:rPr lang="en-US" dirty="0" err="1"/>
              <a:t>hotdog.df</a:t>
            </a:r>
            <a:r>
              <a:rPr lang="en-US" dirty="0"/>
              <a:t>, scale)</a:t>
            </a:r>
          </a:p>
          <a:p>
            <a:r>
              <a:rPr lang="en-US" dirty="0" err="1"/>
              <a:t>set.seed</a:t>
            </a:r>
            <a:r>
              <a:rPr lang="en-US" dirty="0"/>
              <a:t>(123)</a:t>
            </a:r>
          </a:p>
          <a:p>
            <a:r>
              <a:rPr lang="en-US" dirty="0"/>
              <a:t>km &lt;- </a:t>
            </a:r>
            <a:r>
              <a:rPr lang="en-US" dirty="0" err="1"/>
              <a:t>kmeans</a:t>
            </a:r>
            <a:r>
              <a:rPr lang="en-US" dirty="0"/>
              <a:t>(</a:t>
            </a:r>
            <a:r>
              <a:rPr lang="en-US" dirty="0" err="1"/>
              <a:t>hotdog.df.norm</a:t>
            </a:r>
            <a:r>
              <a:rPr lang="en-US" dirty="0"/>
              <a:t>, 3)</a:t>
            </a:r>
          </a:p>
          <a:p>
            <a:r>
              <a:rPr lang="en-US" dirty="0" err="1"/>
              <a:t>km$cluster</a:t>
            </a:r>
            <a:endParaRPr lang="en-US" dirty="0"/>
          </a:p>
          <a:p>
            <a:r>
              <a:rPr lang="en-US" dirty="0" err="1"/>
              <a:t>km$centers</a:t>
            </a:r>
            <a:endParaRPr lang="en-US" dirty="0"/>
          </a:p>
          <a:p>
            <a:r>
              <a:rPr lang="en-US" dirty="0" err="1"/>
              <a:t>km$withinss</a:t>
            </a:r>
            <a:endParaRPr lang="en-US" dirty="0"/>
          </a:p>
          <a:p>
            <a:r>
              <a:rPr lang="en-US" dirty="0" err="1"/>
              <a:t>km$size</a:t>
            </a:r>
            <a:endParaRPr lang="en-US" dirty="0"/>
          </a:p>
          <a:p>
            <a:r>
              <a:rPr lang="en-US" dirty="0"/>
              <a:t>library(ggplot2)</a:t>
            </a:r>
          </a:p>
          <a:p>
            <a:r>
              <a:rPr lang="en-US" dirty="0" err="1"/>
              <a:t>km.Lable</a:t>
            </a:r>
            <a:r>
              <a:rPr lang="en-US" dirty="0"/>
              <a:t> &lt;- </a:t>
            </a:r>
            <a:r>
              <a:rPr lang="en-US" dirty="0" err="1"/>
              <a:t>as.factor</a:t>
            </a:r>
            <a:r>
              <a:rPr lang="en-US" dirty="0"/>
              <a:t>(</a:t>
            </a:r>
            <a:r>
              <a:rPr lang="en-US" dirty="0" err="1"/>
              <a:t>km$cluster</a:t>
            </a:r>
            <a:r>
              <a:rPr lang="en-US" dirty="0"/>
              <a:t>)</a:t>
            </a:r>
          </a:p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hotdog.df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(Calories, Sodium, color = </a:t>
            </a:r>
            <a:r>
              <a:rPr lang="en-US" dirty="0" err="1"/>
              <a:t>km.Lable</a:t>
            </a:r>
            <a:r>
              <a:rPr lang="en-US" dirty="0"/>
              <a:t>)) + </a:t>
            </a:r>
            <a:r>
              <a:rPr lang="en-US" dirty="0" err="1"/>
              <a:t>geom_point</a:t>
            </a:r>
            <a:r>
              <a:rPr lang="en-US" dirty="0"/>
              <a:t>()</a:t>
            </a:r>
          </a:p>
          <a:p>
            <a:r>
              <a:rPr lang="en-US" dirty="0" err="1"/>
              <a:t>mydata</a:t>
            </a:r>
            <a:r>
              <a:rPr lang="en-US" dirty="0"/>
              <a:t> &lt;- </a:t>
            </a:r>
            <a:r>
              <a:rPr lang="en-US" dirty="0" err="1"/>
              <a:t>hotdog.df.norm</a:t>
            </a:r>
            <a:endParaRPr lang="en-US" dirty="0"/>
          </a:p>
          <a:p>
            <a:r>
              <a:rPr lang="en-US" dirty="0" err="1"/>
              <a:t>wss</a:t>
            </a:r>
            <a:r>
              <a:rPr lang="en-US" dirty="0"/>
              <a:t> &lt;- (</a:t>
            </a:r>
            <a:r>
              <a:rPr lang="en-US" dirty="0" err="1"/>
              <a:t>nrow</a:t>
            </a:r>
            <a:r>
              <a:rPr lang="en-US" dirty="0"/>
              <a:t>(</a:t>
            </a:r>
            <a:r>
              <a:rPr lang="en-US" dirty="0" err="1"/>
              <a:t>mydata</a:t>
            </a:r>
            <a:r>
              <a:rPr lang="en-US" dirty="0"/>
              <a:t>)-1)*mean(apply(mydata,2,var))</a:t>
            </a:r>
          </a:p>
          <a:p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in 1:6) </a:t>
            </a:r>
            <a:r>
              <a:rPr lang="en-US" dirty="0" err="1"/>
              <a:t>wss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&lt;- mean(</a:t>
            </a:r>
            <a:r>
              <a:rPr lang="en-US" dirty="0" err="1"/>
              <a:t>kmeans</a:t>
            </a:r>
            <a:r>
              <a:rPr lang="en-US" dirty="0"/>
              <a:t>(</a:t>
            </a:r>
            <a:r>
              <a:rPr lang="en-US" dirty="0" err="1"/>
              <a:t>mydata</a:t>
            </a:r>
            <a:r>
              <a:rPr lang="en-US" dirty="0"/>
              <a:t>, centers=</a:t>
            </a:r>
            <a:r>
              <a:rPr lang="en-US" dirty="0" err="1"/>
              <a:t>i</a:t>
            </a:r>
            <a:r>
              <a:rPr lang="en-US" dirty="0"/>
              <a:t>)$</a:t>
            </a:r>
            <a:r>
              <a:rPr lang="en-US" dirty="0" err="1"/>
              <a:t>withinss</a:t>
            </a:r>
            <a:r>
              <a:rPr lang="en-US" dirty="0"/>
              <a:t>)</a:t>
            </a:r>
          </a:p>
          <a:p>
            <a:r>
              <a:rPr lang="en-US" dirty="0"/>
              <a:t>plot(1:6, </a:t>
            </a:r>
            <a:r>
              <a:rPr lang="en-US" dirty="0" err="1"/>
              <a:t>wss</a:t>
            </a:r>
            <a:r>
              <a:rPr lang="en-US" dirty="0"/>
              <a:t>, type="b", </a:t>
            </a:r>
            <a:r>
              <a:rPr lang="en-US" dirty="0" err="1"/>
              <a:t>xlab</a:t>
            </a:r>
            <a:r>
              <a:rPr lang="en-US" dirty="0"/>
              <a:t>="Number of Clusters (k)",</a:t>
            </a:r>
          </a:p>
          <a:p>
            <a:r>
              <a:rPr lang="en-US" dirty="0"/>
              <a:t>     </a:t>
            </a:r>
            <a:r>
              <a:rPr lang="en-US" dirty="0" err="1"/>
              <a:t>ylab</a:t>
            </a:r>
            <a:r>
              <a:rPr lang="en-US" dirty="0"/>
              <a:t>="Average Within−Cluster Squared Distance")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1C839-2077-4BEE-8219-CB19091B1C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95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library(cluster)</a:t>
            </a:r>
          </a:p>
          <a:p>
            <a:r>
              <a:rPr lang="en-US" dirty="0"/>
              <a:t>dis =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hotdog.df.norm</a:t>
            </a:r>
            <a:r>
              <a:rPr lang="en-US" dirty="0"/>
              <a:t>)</a:t>
            </a:r>
          </a:p>
          <a:p>
            <a:r>
              <a:rPr lang="en-US" dirty="0" err="1"/>
              <a:t>sil</a:t>
            </a:r>
            <a:r>
              <a:rPr lang="en-US" dirty="0"/>
              <a:t> = silhouette(</a:t>
            </a:r>
            <a:r>
              <a:rPr lang="en-US" dirty="0" err="1"/>
              <a:t>km$cluster</a:t>
            </a:r>
            <a:r>
              <a:rPr lang="en-US" dirty="0"/>
              <a:t>, dis)</a:t>
            </a:r>
          </a:p>
          <a:p>
            <a:r>
              <a:rPr lang="en-US" dirty="0"/>
              <a:t>summary(</a:t>
            </a:r>
            <a:r>
              <a:rPr lang="en-US" dirty="0" err="1"/>
              <a:t>sil</a:t>
            </a:r>
            <a:r>
              <a:rPr lang="en-US" dirty="0"/>
              <a:t>)</a:t>
            </a:r>
          </a:p>
          <a:p>
            <a:r>
              <a:rPr lang="en-US" dirty="0"/>
              <a:t>plot(</a:t>
            </a:r>
            <a:r>
              <a:rPr lang="en-US" dirty="0" err="1"/>
              <a:t>sil</a:t>
            </a:r>
            <a:r>
              <a:rPr lang="en-US" dirty="0"/>
              <a:t>, col=c(1:length(</a:t>
            </a:r>
            <a:r>
              <a:rPr lang="en-US" dirty="0" err="1"/>
              <a:t>km$size</a:t>
            </a:r>
            <a:r>
              <a:rPr lang="en-US" dirty="0"/>
              <a:t>)))</a:t>
            </a:r>
          </a:p>
          <a:p>
            <a:r>
              <a:rPr lang="en-US" dirty="0"/>
              <a:t>plot(</a:t>
            </a:r>
            <a:r>
              <a:rPr lang="en-US" dirty="0" err="1"/>
              <a:t>sil</a:t>
            </a:r>
            <a:r>
              <a:rPr lang="en-US" dirty="0"/>
              <a:t>, col=c(1:length(</a:t>
            </a:r>
            <a:r>
              <a:rPr lang="en-US" dirty="0" err="1"/>
              <a:t>km$size</a:t>
            </a:r>
            <a:r>
              <a:rPr lang="en-US" dirty="0"/>
              <a:t>)), border = NA)</a:t>
            </a:r>
          </a:p>
          <a:p>
            <a:r>
              <a:rPr lang="en-US" dirty="0" err="1"/>
              <a:t>factoextra</a:t>
            </a:r>
            <a:r>
              <a:rPr lang="en-US" dirty="0"/>
              <a:t>::</a:t>
            </a:r>
            <a:r>
              <a:rPr lang="en-US" dirty="0" err="1"/>
              <a:t>fviz_silhouette</a:t>
            </a:r>
            <a:r>
              <a:rPr lang="en-US" dirty="0"/>
              <a:t>(</a:t>
            </a:r>
            <a:r>
              <a:rPr lang="en-US" dirty="0" err="1"/>
              <a:t>sil</a:t>
            </a:r>
            <a:r>
              <a:rPr lang="en-US" dirty="0"/>
              <a:t>, label=T, palette = "</a:t>
            </a:r>
            <a:r>
              <a:rPr lang="en-US" dirty="0" err="1"/>
              <a:t>jco</a:t>
            </a:r>
            <a:r>
              <a:rPr lang="en-US" dirty="0"/>
              <a:t>", </a:t>
            </a:r>
            <a:r>
              <a:rPr lang="en-US" dirty="0" err="1"/>
              <a:t>ggtheme</a:t>
            </a:r>
            <a:r>
              <a:rPr lang="en-US" dirty="0"/>
              <a:t> = </a:t>
            </a:r>
            <a:r>
              <a:rPr lang="en-US" dirty="0" err="1"/>
              <a:t>theme_classic</a:t>
            </a:r>
            <a:r>
              <a:rPr lang="en-US" dirty="0"/>
              <a:t>())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1C839-2077-4BEE-8219-CB19091B1C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14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  <a:p>
            <a:r>
              <a:rPr lang="en-US" dirty="0"/>
              <a:t>DIVYEAR: Year in which parents were divorced. Dichotomous variable with 1989 and 1990</a:t>
            </a:r>
          </a:p>
          <a:p>
            <a:r>
              <a:rPr lang="en-US" dirty="0"/>
              <a:t>Child affective relations: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Momint</a:t>
            </a:r>
            <a:r>
              <a:rPr lang="en-US" dirty="0"/>
              <a:t>: Mother intimacy. Interval level data with 4 possible responses (1-extremely close, 2-quite close, 3-fairly close, 4- not close at all)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Dadint</a:t>
            </a:r>
            <a:r>
              <a:rPr lang="en-US" dirty="0"/>
              <a:t>: Father intimacy. Interval level data with 4 possible responses (1-extremely close, 2-quite close, 3-fairly close, 4-not close at all)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Live with mom: Polytomous variable with 3 categories (1- mother only, 2- father only, 3- both parents)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momclose</a:t>
            </a:r>
            <a:r>
              <a:rPr lang="en-US" dirty="0"/>
              <a:t>: measure of how close the child is to the mother (1-extremely close, 2-quite close, 3-fairly close, 4- not close at all).</a:t>
            </a:r>
          </a:p>
          <a:p>
            <a:r>
              <a:rPr lang="en-US" dirty="0"/>
              <a:t>Depression: Interval level data regarding feelings of depression in the past 4 weeks. Possible responses are 1-often, 2-sometimes, 3-hardly ever, 4-never</a:t>
            </a:r>
          </a:p>
          <a:p>
            <a:r>
              <a:rPr lang="en-US" dirty="0" err="1"/>
              <a:t>Gethitched</a:t>
            </a:r>
            <a:r>
              <a:rPr lang="en-US" dirty="0"/>
              <a:t>: Polytomous variable with 4 possible categories indicating respondent’s plan for marriage (1-Marry fairly soon, 2-marry sometime, 3-never marry, 8-don’t know)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1C839-2077-4BEE-8219-CB19091B1CF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65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1C839-2077-4BEE-8219-CB19091B1CF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84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1C839-2077-4BEE-8219-CB19091B1CF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17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1C839-2077-4BEE-8219-CB19091B1CF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0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1C839-2077-4BEE-8219-CB19091B1CF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94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1C839-2077-4BEE-8219-CB19091B1CF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60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1C839-2077-4BEE-8219-CB19091B1CF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2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1C839-2077-4BEE-8219-CB19091B1C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67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1C839-2077-4BEE-8219-CB19091B1CF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88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k-means++ extension provides a practical strategy to obtain an optimal initialization for k-means clustering using a predefined </a:t>
            </a:r>
            <a:r>
              <a:rPr lang="en-US" dirty="0" err="1"/>
              <a:t>kpp_init</a:t>
            </a:r>
            <a:r>
              <a:rPr lang="en-US" dirty="0"/>
              <a:t> method.</a:t>
            </a:r>
          </a:p>
          <a:p>
            <a:r>
              <a:rPr lang="en-US" dirty="0"/>
              <a:t>we pick up centroids that are far away from one another. This increases the chances of initially picking up centroids that lie in different clusters.</a:t>
            </a:r>
          </a:p>
          <a:p>
            <a:r>
              <a:rPr lang="en-US" dirty="0"/>
              <a:t>https://www.geeksforgeeks.org/ml-k-means-algorithm/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1C839-2077-4BEE-8219-CB19091B1CF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74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#This suggests that k∼3 or 4 may be an appropriate number of clusters to use in this case.</a:t>
            </a:r>
          </a:p>
          <a:p>
            <a:r>
              <a:rPr lang="en-US" dirty="0"/>
              <a:t>#Number of clusters (k) should not be too big or too small</a:t>
            </a:r>
          </a:p>
          <a:p>
            <a:r>
              <a:rPr lang="en-US" dirty="0" err="1"/>
              <a:t>mydata</a:t>
            </a:r>
            <a:r>
              <a:rPr lang="en-US" dirty="0"/>
              <a:t> &lt;- </a:t>
            </a:r>
            <a:r>
              <a:rPr lang="en-US" dirty="0" err="1"/>
              <a:t>di_z</a:t>
            </a:r>
            <a:endParaRPr lang="en-US" dirty="0"/>
          </a:p>
          <a:p>
            <a:r>
              <a:rPr lang="en-US" dirty="0" err="1"/>
              <a:t>wss</a:t>
            </a:r>
            <a:r>
              <a:rPr lang="en-US" dirty="0"/>
              <a:t> &lt;- (</a:t>
            </a:r>
            <a:r>
              <a:rPr lang="en-US" dirty="0" err="1"/>
              <a:t>nrow</a:t>
            </a:r>
            <a:r>
              <a:rPr lang="en-US" dirty="0"/>
              <a:t>(</a:t>
            </a:r>
            <a:r>
              <a:rPr lang="en-US" dirty="0" err="1"/>
              <a:t>mydata</a:t>
            </a:r>
            <a:r>
              <a:rPr lang="en-US" dirty="0"/>
              <a:t>)-1)*mean(apply(mydata,2,var))</a:t>
            </a:r>
          </a:p>
          <a:p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in 1:10) </a:t>
            </a:r>
            <a:r>
              <a:rPr lang="en-US" dirty="0" err="1"/>
              <a:t>wss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&lt;- mean(</a:t>
            </a:r>
            <a:r>
              <a:rPr lang="en-US" dirty="0" err="1"/>
              <a:t>kmeans</a:t>
            </a:r>
            <a:r>
              <a:rPr lang="en-US" dirty="0"/>
              <a:t>(</a:t>
            </a:r>
            <a:r>
              <a:rPr lang="en-US" dirty="0" err="1"/>
              <a:t>mydata</a:t>
            </a:r>
            <a:r>
              <a:rPr lang="en-US" dirty="0"/>
              <a:t>, centers=</a:t>
            </a:r>
            <a:r>
              <a:rPr lang="en-US" dirty="0" err="1"/>
              <a:t>i</a:t>
            </a:r>
            <a:r>
              <a:rPr lang="en-US" dirty="0"/>
              <a:t>)$withinss)</a:t>
            </a:r>
          </a:p>
          <a:p>
            <a:r>
              <a:rPr lang="en-US" dirty="0"/>
              <a:t>plot(1:10, </a:t>
            </a:r>
            <a:r>
              <a:rPr lang="en-US" dirty="0" err="1"/>
              <a:t>wss</a:t>
            </a:r>
            <a:r>
              <a:rPr lang="en-US" dirty="0"/>
              <a:t>, type="b", </a:t>
            </a:r>
            <a:r>
              <a:rPr lang="en-US" dirty="0" err="1"/>
              <a:t>xlab</a:t>
            </a:r>
            <a:r>
              <a:rPr lang="en-US" dirty="0"/>
              <a:t>="Number of Clusters (k)",</a:t>
            </a:r>
          </a:p>
          <a:p>
            <a:r>
              <a:rPr lang="en-US" dirty="0"/>
              <a:t>     </a:t>
            </a:r>
            <a:r>
              <a:rPr lang="en-US" dirty="0" err="1"/>
              <a:t>ylab</a:t>
            </a:r>
            <a:r>
              <a:rPr lang="en-US" dirty="0"/>
              <a:t>="Average Within−Cluster Squared Distance")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1C839-2077-4BEE-8219-CB19091B1CF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752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observation 42?</a:t>
            </a:r>
          </a:p>
          <a:p>
            <a:r>
              <a:rPr lang="en-US" dirty="0" err="1"/>
              <a:t>factoextra</a:t>
            </a:r>
            <a:r>
              <a:rPr lang="en-US" dirty="0"/>
              <a:t>::</a:t>
            </a:r>
            <a:r>
              <a:rPr lang="en-US" dirty="0" err="1"/>
              <a:t>fviz_silhouette</a:t>
            </a:r>
            <a:r>
              <a:rPr lang="en-US" dirty="0"/>
              <a:t>(sil3, label=T, palette = "</a:t>
            </a:r>
            <a:r>
              <a:rPr lang="en-US" dirty="0" err="1"/>
              <a:t>jco</a:t>
            </a:r>
            <a:r>
              <a:rPr lang="en-US" dirty="0"/>
              <a:t>", </a:t>
            </a:r>
            <a:r>
              <a:rPr lang="en-US" dirty="0" err="1"/>
              <a:t>ggtheme</a:t>
            </a:r>
            <a:r>
              <a:rPr lang="en-US" dirty="0"/>
              <a:t> = </a:t>
            </a:r>
            <a:r>
              <a:rPr lang="en-US" dirty="0" err="1"/>
              <a:t>theme_classic</a:t>
            </a:r>
            <a:r>
              <a:rPr lang="en-US" dirty="0"/>
              <a:t>())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1C839-2077-4BEE-8219-CB19091B1CF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25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P.437, </a:t>
            </a:r>
            <a:r>
              <a:rPr lang="en-US" dirty="0" err="1"/>
              <a:t>Shmueli</a:t>
            </a:r>
            <a:r>
              <a:rPr lang="en-US" dirty="0"/>
              <a:t>, </a:t>
            </a:r>
            <a:r>
              <a:rPr lang="en-US"/>
              <a:t>Machine Learning </a:t>
            </a:r>
            <a:r>
              <a:rPr lang="en-US" dirty="0"/>
              <a:t>for Business Analytics: Concepts, Techniques, and Applications in R</a:t>
            </a:r>
          </a:p>
          <a:p>
            <a:endParaRPr lang="en-US" dirty="0"/>
          </a:p>
          <a:p>
            <a:r>
              <a:rPr lang="en-US" dirty="0"/>
              <a:t>Single linkage (using minimum distance)</a:t>
            </a:r>
          </a:p>
          <a:p>
            <a:r>
              <a:rPr lang="en-US" dirty="0"/>
              <a:t>Complete linkage (using maximum distance)</a:t>
            </a:r>
          </a:p>
          <a:p>
            <a:r>
              <a:rPr lang="en-US" dirty="0"/>
              <a:t>Average linkage (using average distance) </a:t>
            </a:r>
          </a:p>
          <a:p>
            <a:r>
              <a:rPr lang="en-US" dirty="0"/>
              <a:t>	UPGMA (Unweighted pair-group method using averages)</a:t>
            </a:r>
          </a:p>
          <a:p>
            <a:r>
              <a:rPr lang="en-US" dirty="0"/>
              <a:t>Centroid linkage (using centroid distance)</a:t>
            </a:r>
          </a:p>
          <a:p>
            <a:r>
              <a:rPr lang="en-US" dirty="0"/>
              <a:t>	UPGMC (Unweighted pair-group method using centroids)</a:t>
            </a:r>
          </a:p>
          <a:p>
            <a:r>
              <a:rPr lang="en-US" dirty="0"/>
              <a:t>Ward’s method</a:t>
            </a:r>
          </a:p>
          <a:p>
            <a:r>
              <a:rPr lang="en-US" dirty="0"/>
              <a:t>	Considers the “loss of information”</a:t>
            </a:r>
          </a:p>
          <a:p>
            <a:r>
              <a:rPr lang="en-US" dirty="0"/>
              <a:t>	Measure “error sum of squares” (ESS) that measures the difference between individual records and a group mean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1C839-2077-4BEE-8219-CB19091B1CF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050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 number of R hierarchical clustering packages, including:</a:t>
            </a:r>
          </a:p>
          <a:p>
            <a:r>
              <a:rPr lang="en-US" dirty="0" err="1"/>
              <a:t>hclust</a:t>
            </a:r>
            <a:r>
              <a:rPr lang="en-US" dirty="0"/>
              <a:t> in base R</a:t>
            </a:r>
          </a:p>
          <a:p>
            <a:r>
              <a:rPr lang="en-US" dirty="0" err="1"/>
              <a:t>agnes</a:t>
            </a:r>
            <a:r>
              <a:rPr lang="en-US" dirty="0"/>
              <a:t> in the cluster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1C839-2077-4BEE-8219-CB19091B1CF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95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 observation 42?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1C839-2077-4BEE-8219-CB19091B1CF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322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P.427, </a:t>
            </a:r>
            <a:r>
              <a:rPr lang="en-US" dirty="0" err="1"/>
              <a:t>Shmueli</a:t>
            </a:r>
            <a:r>
              <a:rPr lang="en-US" dirty="0"/>
              <a:t>, Machine </a:t>
            </a:r>
            <a:r>
              <a:rPr lang="en-US"/>
              <a:t>Learning  for </a:t>
            </a:r>
            <a:r>
              <a:rPr lang="en-US" dirty="0"/>
              <a:t>Business Analytics: Concepts, Techniques, and Applications in R</a:t>
            </a:r>
          </a:p>
          <a:p>
            <a:endParaRPr lang="en-US" dirty="0"/>
          </a:p>
          <a:p>
            <a:r>
              <a:rPr lang="en-US" dirty="0"/>
              <a:t>Variables:</a:t>
            </a:r>
          </a:p>
          <a:p>
            <a:r>
              <a:rPr lang="en-US" dirty="0"/>
              <a:t>Fixed = fixed-charge covering ratio (income/debt)</a:t>
            </a:r>
          </a:p>
          <a:p>
            <a:r>
              <a:rPr lang="en-US" dirty="0" err="1"/>
              <a:t>RoR</a:t>
            </a:r>
            <a:r>
              <a:rPr lang="en-US" dirty="0"/>
              <a:t> = rate of return on capital</a:t>
            </a:r>
          </a:p>
          <a:p>
            <a:r>
              <a:rPr lang="en-US" dirty="0"/>
              <a:t>Cost = cost per kilowatt capacity in place</a:t>
            </a:r>
          </a:p>
          <a:p>
            <a:r>
              <a:rPr lang="en-US" dirty="0"/>
              <a:t>Load = annual load factor</a:t>
            </a:r>
          </a:p>
          <a:p>
            <a:r>
              <a:rPr lang="en-US" dirty="0"/>
              <a:t>Demand = peak </a:t>
            </a:r>
            <a:r>
              <a:rPr lang="en-US" dirty="0" err="1"/>
              <a:t>kilowatthour</a:t>
            </a:r>
            <a:r>
              <a:rPr lang="en-US" dirty="0"/>
              <a:t> demand growth from 1974 to 1975</a:t>
            </a:r>
          </a:p>
          <a:p>
            <a:r>
              <a:rPr lang="en-US" dirty="0"/>
              <a:t>Sales = sales (</a:t>
            </a:r>
            <a:r>
              <a:rPr lang="en-US" dirty="0" err="1"/>
              <a:t>kilowatthour</a:t>
            </a:r>
            <a:r>
              <a:rPr lang="en-US" dirty="0"/>
              <a:t> use per year)</a:t>
            </a:r>
          </a:p>
          <a:p>
            <a:r>
              <a:rPr lang="en-US" dirty="0"/>
              <a:t>Nuclear = percent nuclear</a:t>
            </a:r>
          </a:p>
          <a:p>
            <a:r>
              <a:rPr lang="en-US" dirty="0"/>
              <a:t>Fuel Cost = total fuel costs (cents per </a:t>
            </a:r>
            <a:r>
              <a:rPr lang="en-US" dirty="0" err="1"/>
              <a:t>kilowatthour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1C839-2077-4BEE-8219-CB19091B1CF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645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utilities.df</a:t>
            </a:r>
            <a:r>
              <a:rPr lang="en-US" dirty="0"/>
              <a:t> &lt;- read.csv("Utilities.csv")</a:t>
            </a:r>
          </a:p>
          <a:p>
            <a:r>
              <a:rPr lang="en-US" dirty="0" err="1"/>
              <a:t>row.names</a:t>
            </a:r>
            <a:r>
              <a:rPr lang="en-US" dirty="0"/>
              <a:t>(</a:t>
            </a:r>
            <a:r>
              <a:rPr lang="en-US" dirty="0" err="1"/>
              <a:t>utilities.df</a:t>
            </a:r>
            <a:r>
              <a:rPr lang="en-US" dirty="0"/>
              <a:t>) &lt;- </a:t>
            </a:r>
            <a:r>
              <a:rPr lang="en-US" dirty="0" err="1"/>
              <a:t>utilities.df</a:t>
            </a:r>
            <a:r>
              <a:rPr lang="en-US" dirty="0"/>
              <a:t>[,1]</a:t>
            </a:r>
          </a:p>
          <a:p>
            <a:r>
              <a:rPr lang="en-US" dirty="0" err="1"/>
              <a:t>utilities.df</a:t>
            </a:r>
            <a:r>
              <a:rPr lang="en-US" dirty="0"/>
              <a:t> &lt;- </a:t>
            </a:r>
            <a:r>
              <a:rPr lang="en-US" dirty="0" err="1"/>
              <a:t>utilities.df</a:t>
            </a:r>
            <a:r>
              <a:rPr lang="en-US" dirty="0"/>
              <a:t>[,-1]</a:t>
            </a:r>
          </a:p>
          <a:p>
            <a:r>
              <a:rPr lang="en-US" dirty="0" err="1"/>
              <a:t>utilities.df.norm</a:t>
            </a:r>
            <a:r>
              <a:rPr lang="en-US" dirty="0"/>
              <a:t> &lt;- </a:t>
            </a:r>
            <a:r>
              <a:rPr lang="en-US" dirty="0" err="1"/>
              <a:t>sapply</a:t>
            </a:r>
            <a:r>
              <a:rPr lang="en-US" dirty="0"/>
              <a:t>(</a:t>
            </a:r>
            <a:r>
              <a:rPr lang="en-US" dirty="0" err="1"/>
              <a:t>utilities.df</a:t>
            </a:r>
            <a:r>
              <a:rPr lang="en-US" dirty="0"/>
              <a:t>, scale)</a:t>
            </a:r>
          </a:p>
          <a:p>
            <a:r>
              <a:rPr lang="en-US" dirty="0" err="1"/>
              <a:t>row.names</a:t>
            </a:r>
            <a:r>
              <a:rPr lang="en-US" dirty="0"/>
              <a:t>(</a:t>
            </a:r>
            <a:r>
              <a:rPr lang="en-US" dirty="0" err="1"/>
              <a:t>utilities.df.norm</a:t>
            </a:r>
            <a:r>
              <a:rPr lang="en-US" dirty="0"/>
              <a:t>) &lt;- </a:t>
            </a:r>
            <a:r>
              <a:rPr lang="en-US" dirty="0" err="1"/>
              <a:t>row.names</a:t>
            </a:r>
            <a:r>
              <a:rPr lang="en-US" dirty="0"/>
              <a:t>(</a:t>
            </a:r>
            <a:r>
              <a:rPr lang="en-US" dirty="0" err="1"/>
              <a:t>utilities.df</a:t>
            </a:r>
            <a:r>
              <a:rPr lang="en-US" dirty="0"/>
              <a:t>) </a:t>
            </a:r>
          </a:p>
          <a:p>
            <a:r>
              <a:rPr lang="en-US" dirty="0" err="1"/>
              <a:t>set.seed</a:t>
            </a:r>
            <a:r>
              <a:rPr lang="en-US" dirty="0"/>
              <a:t>(111)</a:t>
            </a:r>
          </a:p>
          <a:p>
            <a:r>
              <a:rPr lang="en-US" dirty="0"/>
              <a:t>km &lt;- </a:t>
            </a:r>
            <a:r>
              <a:rPr lang="en-US" dirty="0" err="1"/>
              <a:t>kmeans</a:t>
            </a:r>
            <a:r>
              <a:rPr lang="en-US" dirty="0"/>
              <a:t>(</a:t>
            </a:r>
            <a:r>
              <a:rPr lang="en-US" dirty="0" err="1"/>
              <a:t>utilities.df.norm</a:t>
            </a:r>
            <a:r>
              <a:rPr lang="en-US" dirty="0"/>
              <a:t>, 6)</a:t>
            </a:r>
          </a:p>
          <a:p>
            <a:r>
              <a:rPr lang="en-US" dirty="0" err="1"/>
              <a:t>km$cluster</a:t>
            </a:r>
            <a:endParaRPr lang="en-US" dirty="0"/>
          </a:p>
          <a:p>
            <a:r>
              <a:rPr lang="en-US" dirty="0" err="1"/>
              <a:t>km$centers</a:t>
            </a:r>
            <a:endParaRPr lang="en-US" dirty="0"/>
          </a:p>
          <a:p>
            <a:r>
              <a:rPr lang="en-US" dirty="0" err="1"/>
              <a:t>km$withinss</a:t>
            </a:r>
            <a:endParaRPr lang="en-US" dirty="0"/>
          </a:p>
          <a:p>
            <a:r>
              <a:rPr lang="en-US" dirty="0" err="1"/>
              <a:t>km$size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1C839-2077-4BEE-8219-CB19091B1CF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917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library(ggplot2)</a:t>
            </a:r>
          </a:p>
          <a:p>
            <a:r>
              <a:rPr lang="en-US" dirty="0" err="1"/>
              <a:t>km.Lable</a:t>
            </a:r>
            <a:r>
              <a:rPr lang="en-US" dirty="0"/>
              <a:t> &lt;- </a:t>
            </a:r>
            <a:r>
              <a:rPr lang="en-US" dirty="0" err="1"/>
              <a:t>as.factor</a:t>
            </a:r>
            <a:r>
              <a:rPr lang="en-US" dirty="0"/>
              <a:t>(</a:t>
            </a:r>
            <a:r>
              <a:rPr lang="en-US" dirty="0" err="1"/>
              <a:t>km$cluster</a:t>
            </a:r>
            <a:r>
              <a:rPr lang="en-US" dirty="0"/>
              <a:t>)</a:t>
            </a:r>
          </a:p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utilities.df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(Sales, </a:t>
            </a:r>
            <a:r>
              <a:rPr lang="en-US" dirty="0" err="1"/>
              <a:t>Fuel_Cost</a:t>
            </a:r>
            <a:r>
              <a:rPr lang="en-US" dirty="0"/>
              <a:t>, color = </a:t>
            </a:r>
            <a:r>
              <a:rPr lang="en-US" dirty="0" err="1"/>
              <a:t>km.Lable</a:t>
            </a:r>
            <a:r>
              <a:rPr lang="en-US" dirty="0"/>
              <a:t>)) + </a:t>
            </a:r>
            <a:r>
              <a:rPr lang="en-US" dirty="0" err="1"/>
              <a:t>geom_point</a:t>
            </a:r>
            <a:r>
              <a:rPr lang="en-US" dirty="0"/>
              <a:t>()</a:t>
            </a:r>
          </a:p>
          <a:p>
            <a:r>
              <a:rPr lang="en-US" dirty="0"/>
              <a:t>plot(c(0), </a:t>
            </a:r>
            <a:r>
              <a:rPr lang="en-US" dirty="0" err="1"/>
              <a:t>xaxt</a:t>
            </a:r>
            <a:r>
              <a:rPr lang="en-US" dirty="0"/>
              <a:t> = 'n', </a:t>
            </a:r>
            <a:r>
              <a:rPr lang="en-US" dirty="0" err="1"/>
              <a:t>ylab</a:t>
            </a:r>
            <a:r>
              <a:rPr lang="en-US" dirty="0"/>
              <a:t> = "", type = "l", </a:t>
            </a:r>
          </a:p>
          <a:p>
            <a:r>
              <a:rPr lang="en-US" dirty="0"/>
              <a:t>     </a:t>
            </a:r>
            <a:r>
              <a:rPr lang="en-US" dirty="0" err="1"/>
              <a:t>ylim</a:t>
            </a:r>
            <a:r>
              <a:rPr lang="en-US" dirty="0"/>
              <a:t> = c(min(</a:t>
            </a:r>
            <a:r>
              <a:rPr lang="en-US" dirty="0" err="1"/>
              <a:t>km$centers</a:t>
            </a:r>
            <a:r>
              <a:rPr lang="en-US" dirty="0"/>
              <a:t>), max(</a:t>
            </a:r>
            <a:r>
              <a:rPr lang="en-US" dirty="0" err="1"/>
              <a:t>km$centers</a:t>
            </a:r>
            <a:r>
              <a:rPr lang="en-US" dirty="0"/>
              <a:t>)), </a:t>
            </a:r>
            <a:r>
              <a:rPr lang="en-US" dirty="0" err="1"/>
              <a:t>xlim</a:t>
            </a:r>
            <a:r>
              <a:rPr lang="en-US" dirty="0"/>
              <a:t> = c(0, 8))</a:t>
            </a:r>
          </a:p>
          <a:p>
            <a:r>
              <a:rPr lang="en-US" dirty="0"/>
              <a:t>axis(1, at = c(1:8), labels = names(</a:t>
            </a:r>
            <a:r>
              <a:rPr lang="en-US" dirty="0" err="1"/>
              <a:t>utilities.df</a:t>
            </a:r>
            <a:r>
              <a:rPr lang="en-US" dirty="0"/>
              <a:t>))</a:t>
            </a:r>
          </a:p>
          <a:p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in c(1:6))</a:t>
            </a:r>
          </a:p>
          <a:p>
            <a:r>
              <a:rPr lang="en-US" dirty="0"/>
              <a:t>  lines(</a:t>
            </a:r>
            <a:r>
              <a:rPr lang="en-US" dirty="0" err="1"/>
              <a:t>km$centers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,], </a:t>
            </a:r>
            <a:r>
              <a:rPr lang="en-US" dirty="0" err="1"/>
              <a:t>lty</a:t>
            </a:r>
            <a:r>
              <a:rPr lang="en-US" dirty="0"/>
              <a:t> =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lwd</a:t>
            </a:r>
            <a:r>
              <a:rPr lang="en-US" dirty="0"/>
              <a:t> = 2, col = </a:t>
            </a:r>
            <a:r>
              <a:rPr lang="en-US" dirty="0" err="1"/>
              <a:t>ifelse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%in% c(1, 3, 5),</a:t>
            </a:r>
          </a:p>
          <a:p>
            <a:r>
              <a:rPr lang="en-US" dirty="0"/>
              <a:t>                                                       "black", "dark grey"))</a:t>
            </a:r>
          </a:p>
          <a:p>
            <a:r>
              <a:rPr lang="en-US" dirty="0"/>
              <a:t>text(x = 0.5, y = </a:t>
            </a:r>
            <a:r>
              <a:rPr lang="en-US" dirty="0" err="1"/>
              <a:t>km$centers</a:t>
            </a:r>
            <a:r>
              <a:rPr lang="en-US" dirty="0"/>
              <a:t>[, 1], labels = paste("Cluster", c(1:6)))</a:t>
            </a:r>
          </a:p>
          <a:p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km$centers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1C839-2077-4BEE-8219-CB19091B1CF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3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1C839-2077-4BEE-8219-CB19091B1C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454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myColors</a:t>
            </a:r>
            <a:r>
              <a:rPr lang="en-US" dirty="0"/>
              <a:t> &lt;- c("</a:t>
            </a:r>
            <a:r>
              <a:rPr lang="en-US" dirty="0" err="1"/>
              <a:t>darkblue</a:t>
            </a:r>
            <a:r>
              <a:rPr lang="en-US" dirty="0"/>
              <a:t>", "red", "green", "brown", "pink", "purple")</a:t>
            </a:r>
          </a:p>
          <a:p>
            <a:r>
              <a:rPr lang="en-US" dirty="0" err="1"/>
              <a:t>barplot</a:t>
            </a:r>
            <a:r>
              <a:rPr lang="en-US" dirty="0"/>
              <a:t>(</a:t>
            </a:r>
            <a:r>
              <a:rPr lang="en-US" dirty="0" err="1"/>
              <a:t>km$centers</a:t>
            </a:r>
            <a:r>
              <a:rPr lang="en-US" dirty="0"/>
              <a:t>, beside = TRUE, </a:t>
            </a:r>
            <a:r>
              <a:rPr lang="en-US" dirty="0" err="1"/>
              <a:t>xlab</a:t>
            </a:r>
            <a:r>
              <a:rPr lang="en-US" dirty="0"/>
              <a:t>="Index", </a:t>
            </a:r>
            <a:r>
              <a:rPr lang="en-US" dirty="0" err="1"/>
              <a:t>ylab</a:t>
            </a:r>
            <a:r>
              <a:rPr lang="en-US" dirty="0"/>
              <a:t>="value", col = </a:t>
            </a:r>
            <a:r>
              <a:rPr lang="en-US" dirty="0" err="1"/>
              <a:t>myColors</a:t>
            </a:r>
            <a:r>
              <a:rPr lang="en-US" dirty="0"/>
              <a:t>)</a:t>
            </a:r>
          </a:p>
          <a:p>
            <a:r>
              <a:rPr lang="en-US" dirty="0"/>
              <a:t>legend("top", </a:t>
            </a:r>
            <a:r>
              <a:rPr lang="en-US" dirty="0" err="1"/>
              <a:t>ncol</a:t>
            </a:r>
            <a:r>
              <a:rPr lang="en-US" dirty="0"/>
              <a:t>=2, legend = c("Cluster 1", "Cluster 2", "Cluster 3", "Cluster 4", "Cluster 5", "Cluster 6"), fill = </a:t>
            </a:r>
            <a:r>
              <a:rPr lang="en-US" dirty="0" err="1"/>
              <a:t>myColors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myColors</a:t>
            </a:r>
            <a:r>
              <a:rPr lang="en-US" dirty="0"/>
              <a:t> &lt;- c("</a:t>
            </a:r>
            <a:r>
              <a:rPr lang="en-US" dirty="0" err="1"/>
              <a:t>darkblue</a:t>
            </a:r>
            <a:r>
              <a:rPr lang="en-US" dirty="0"/>
              <a:t>", "red", "green", "brown", "pink", "purple", "yellow", "grey")</a:t>
            </a:r>
          </a:p>
          <a:p>
            <a:r>
              <a:rPr lang="en-US" dirty="0" err="1"/>
              <a:t>barplot</a:t>
            </a:r>
            <a:r>
              <a:rPr lang="en-US" dirty="0"/>
              <a:t>(t(</a:t>
            </a:r>
            <a:r>
              <a:rPr lang="en-US" dirty="0" err="1"/>
              <a:t>km$centers</a:t>
            </a:r>
            <a:r>
              <a:rPr lang="en-US" dirty="0"/>
              <a:t>), beside = TRUE, </a:t>
            </a:r>
            <a:r>
              <a:rPr lang="en-US" dirty="0" err="1"/>
              <a:t>xlab</a:t>
            </a:r>
            <a:r>
              <a:rPr lang="en-US" dirty="0"/>
              <a:t>="cluster", </a:t>
            </a:r>
            <a:r>
              <a:rPr lang="en-US" dirty="0" err="1"/>
              <a:t>ylab</a:t>
            </a:r>
            <a:r>
              <a:rPr lang="en-US" dirty="0"/>
              <a:t>="index value", col = </a:t>
            </a:r>
            <a:r>
              <a:rPr lang="en-US" dirty="0" err="1"/>
              <a:t>myColors</a:t>
            </a:r>
            <a:r>
              <a:rPr lang="en-US" dirty="0"/>
              <a:t>)</a:t>
            </a:r>
          </a:p>
          <a:p>
            <a:r>
              <a:rPr lang="en-US" dirty="0"/>
              <a:t>legend("top", </a:t>
            </a:r>
            <a:r>
              <a:rPr lang="en-US" dirty="0" err="1"/>
              <a:t>ncol</a:t>
            </a:r>
            <a:r>
              <a:rPr lang="en-US" dirty="0"/>
              <a:t>=2, legend = c("Fixed", "</a:t>
            </a:r>
            <a:r>
              <a:rPr lang="en-US" dirty="0" err="1"/>
              <a:t>RoR</a:t>
            </a:r>
            <a:r>
              <a:rPr lang="en-US" dirty="0"/>
              <a:t>", "Cost", "Load", "Demand", "Sales", "Nuclear", "Fuel Cost "), fill = </a:t>
            </a:r>
            <a:r>
              <a:rPr lang="en-US" dirty="0" err="1"/>
              <a:t>myColors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1C839-2077-4BEE-8219-CB19091B1CF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743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library(cluster)</a:t>
            </a:r>
          </a:p>
          <a:p>
            <a:r>
              <a:rPr lang="en-US" dirty="0"/>
              <a:t>dis =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utilities.df.norm</a:t>
            </a:r>
            <a:r>
              <a:rPr lang="en-US" dirty="0"/>
              <a:t>)</a:t>
            </a:r>
          </a:p>
          <a:p>
            <a:r>
              <a:rPr lang="en-US" dirty="0" err="1"/>
              <a:t>sil</a:t>
            </a:r>
            <a:r>
              <a:rPr lang="en-US" dirty="0"/>
              <a:t> = silhouette(</a:t>
            </a:r>
            <a:r>
              <a:rPr lang="en-US" dirty="0" err="1"/>
              <a:t>km$cluster</a:t>
            </a:r>
            <a:r>
              <a:rPr lang="en-US" dirty="0"/>
              <a:t>, dis)</a:t>
            </a:r>
          </a:p>
          <a:p>
            <a:r>
              <a:rPr lang="en-US" dirty="0"/>
              <a:t>summary(</a:t>
            </a:r>
            <a:r>
              <a:rPr lang="en-US" dirty="0" err="1"/>
              <a:t>sil</a:t>
            </a:r>
            <a:r>
              <a:rPr lang="en-US" dirty="0"/>
              <a:t>)</a:t>
            </a:r>
          </a:p>
          <a:p>
            <a:r>
              <a:rPr lang="en-US" dirty="0"/>
              <a:t>plot(</a:t>
            </a:r>
            <a:r>
              <a:rPr lang="en-US" dirty="0" err="1"/>
              <a:t>sil</a:t>
            </a:r>
            <a:r>
              <a:rPr lang="en-US" dirty="0"/>
              <a:t>, col=c(1:length(</a:t>
            </a:r>
            <a:r>
              <a:rPr lang="en-US" dirty="0" err="1"/>
              <a:t>km$size</a:t>
            </a:r>
            <a:r>
              <a:rPr lang="en-US" dirty="0"/>
              <a:t>)))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plot(</a:t>
            </a:r>
            <a:r>
              <a:rPr lang="en-US" dirty="0" err="1"/>
              <a:t>sil</a:t>
            </a:r>
            <a:r>
              <a:rPr lang="en-US" dirty="0"/>
              <a:t>, col=c(1:length(</a:t>
            </a:r>
            <a:r>
              <a:rPr lang="en-US" dirty="0" err="1"/>
              <a:t>km$size</a:t>
            </a:r>
            <a:r>
              <a:rPr lang="en-US" dirty="0"/>
              <a:t>)), border = NA)</a:t>
            </a:r>
          </a:p>
          <a:p>
            <a:r>
              <a:rPr lang="en-US" dirty="0" err="1"/>
              <a:t>factoextra</a:t>
            </a:r>
            <a:r>
              <a:rPr lang="en-US" dirty="0"/>
              <a:t>::</a:t>
            </a:r>
            <a:r>
              <a:rPr lang="en-US" dirty="0" err="1"/>
              <a:t>fviz_silhouette</a:t>
            </a:r>
            <a:r>
              <a:rPr lang="en-US" dirty="0"/>
              <a:t>(</a:t>
            </a:r>
            <a:r>
              <a:rPr lang="en-US" dirty="0" err="1"/>
              <a:t>sil</a:t>
            </a:r>
            <a:r>
              <a:rPr lang="en-US" dirty="0"/>
              <a:t>, label=T, palette = "</a:t>
            </a:r>
            <a:r>
              <a:rPr lang="en-US" dirty="0" err="1"/>
              <a:t>jco</a:t>
            </a:r>
            <a:r>
              <a:rPr lang="en-US" dirty="0"/>
              <a:t>", </a:t>
            </a:r>
            <a:r>
              <a:rPr lang="en-US" dirty="0" err="1"/>
              <a:t>ggtheme</a:t>
            </a:r>
            <a:r>
              <a:rPr lang="en-US" dirty="0"/>
              <a:t> = </a:t>
            </a:r>
            <a:r>
              <a:rPr lang="en-US" dirty="0" err="1"/>
              <a:t>theme_classic</a:t>
            </a:r>
            <a:r>
              <a:rPr lang="en-US" dirty="0"/>
              <a:t>())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1C839-2077-4BEE-8219-CB19091B1CF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176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mydata</a:t>
            </a:r>
            <a:r>
              <a:rPr lang="en-US" dirty="0"/>
              <a:t> &lt;- </a:t>
            </a:r>
            <a:r>
              <a:rPr lang="en-US" dirty="0" err="1"/>
              <a:t>utilities.df.norm</a:t>
            </a:r>
            <a:endParaRPr lang="en-US" dirty="0"/>
          </a:p>
          <a:p>
            <a:r>
              <a:rPr lang="en-US" dirty="0" err="1"/>
              <a:t>wss</a:t>
            </a:r>
            <a:r>
              <a:rPr lang="en-US" dirty="0"/>
              <a:t> &lt;- (</a:t>
            </a:r>
            <a:r>
              <a:rPr lang="en-US" dirty="0" err="1"/>
              <a:t>nrow</a:t>
            </a:r>
            <a:r>
              <a:rPr lang="en-US" dirty="0"/>
              <a:t>(</a:t>
            </a:r>
            <a:r>
              <a:rPr lang="en-US" dirty="0" err="1"/>
              <a:t>mydata</a:t>
            </a:r>
            <a:r>
              <a:rPr lang="en-US" dirty="0"/>
              <a:t>)-1)*mean(apply(mydata,2,var))</a:t>
            </a:r>
          </a:p>
          <a:p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in 1:6) </a:t>
            </a:r>
            <a:r>
              <a:rPr lang="en-US" dirty="0" err="1"/>
              <a:t>wss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&lt;- mean(</a:t>
            </a:r>
            <a:r>
              <a:rPr lang="en-US" dirty="0" err="1"/>
              <a:t>kmeans</a:t>
            </a:r>
            <a:r>
              <a:rPr lang="en-US" dirty="0"/>
              <a:t>(</a:t>
            </a:r>
            <a:r>
              <a:rPr lang="en-US" dirty="0" err="1"/>
              <a:t>mydata</a:t>
            </a:r>
            <a:r>
              <a:rPr lang="en-US" dirty="0"/>
              <a:t>, centers=</a:t>
            </a:r>
            <a:r>
              <a:rPr lang="en-US" dirty="0" err="1"/>
              <a:t>i</a:t>
            </a:r>
            <a:r>
              <a:rPr lang="en-US" dirty="0"/>
              <a:t>)$withinss)</a:t>
            </a:r>
          </a:p>
          <a:p>
            <a:r>
              <a:rPr lang="en-US" dirty="0"/>
              <a:t>plot(1:6, </a:t>
            </a:r>
            <a:r>
              <a:rPr lang="en-US" dirty="0" err="1"/>
              <a:t>wss</a:t>
            </a:r>
            <a:r>
              <a:rPr lang="en-US" dirty="0"/>
              <a:t>, type="b", </a:t>
            </a:r>
            <a:r>
              <a:rPr lang="en-US" dirty="0" err="1"/>
              <a:t>xlab</a:t>
            </a:r>
            <a:r>
              <a:rPr lang="en-US" dirty="0"/>
              <a:t>="Number of Clusters (k)",</a:t>
            </a:r>
          </a:p>
          <a:p>
            <a:r>
              <a:rPr lang="en-US" dirty="0"/>
              <a:t>     </a:t>
            </a:r>
            <a:r>
              <a:rPr lang="en-US" dirty="0" err="1"/>
              <a:t>ylab</a:t>
            </a:r>
            <a:r>
              <a:rPr lang="en-US" dirty="0"/>
              <a:t>="Average Within−Cluster Squared Distance")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85AE6-3F4F-4F5A-B809-521031F8C9A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067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d.norm</a:t>
            </a:r>
            <a:r>
              <a:rPr lang="en-US" dirty="0"/>
              <a:t> &lt;-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utilities.df.norm</a:t>
            </a:r>
            <a:r>
              <a:rPr lang="en-US" dirty="0"/>
              <a:t>, method = "</a:t>
            </a:r>
            <a:r>
              <a:rPr lang="en-US" dirty="0" err="1"/>
              <a:t>euclidean</a:t>
            </a:r>
            <a:r>
              <a:rPr lang="en-US" dirty="0"/>
              <a:t>")</a:t>
            </a:r>
          </a:p>
          <a:p>
            <a:r>
              <a:rPr lang="en-US" dirty="0"/>
              <a:t># in </a:t>
            </a:r>
            <a:r>
              <a:rPr lang="en-US" dirty="0" err="1"/>
              <a:t>hclust</a:t>
            </a:r>
            <a:r>
              <a:rPr lang="en-US" dirty="0"/>
              <a:t>() set argument method = to "</a:t>
            </a:r>
            <a:r>
              <a:rPr lang="en-US" dirty="0" err="1"/>
              <a:t>ward.D</a:t>
            </a:r>
            <a:r>
              <a:rPr lang="en-US" dirty="0"/>
              <a:t>", "single", "complete", "average", "median", or "centroid"</a:t>
            </a:r>
          </a:p>
          <a:p>
            <a:r>
              <a:rPr lang="en-US" dirty="0"/>
              <a:t>hc1 &lt;- 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d.norm</a:t>
            </a:r>
            <a:r>
              <a:rPr lang="en-US" dirty="0"/>
              <a:t>, method = "single")</a:t>
            </a:r>
          </a:p>
          <a:p>
            <a:r>
              <a:rPr lang="en-US" dirty="0"/>
              <a:t>plot(hc1, hang = -1, </a:t>
            </a:r>
            <a:r>
              <a:rPr lang="en-US" dirty="0" err="1"/>
              <a:t>ann</a:t>
            </a:r>
            <a:r>
              <a:rPr lang="en-US" dirty="0"/>
              <a:t> = FALSE)</a:t>
            </a:r>
          </a:p>
          <a:p>
            <a:r>
              <a:rPr lang="en-US" dirty="0"/>
              <a:t>hc2 &lt;- 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d.norm</a:t>
            </a:r>
            <a:r>
              <a:rPr lang="en-US" dirty="0"/>
              <a:t>, method = "average")</a:t>
            </a:r>
          </a:p>
          <a:p>
            <a:r>
              <a:rPr lang="en-US" dirty="0"/>
              <a:t>plot(hc2, hang = -1, </a:t>
            </a:r>
            <a:r>
              <a:rPr lang="en-US" dirty="0" err="1"/>
              <a:t>ann</a:t>
            </a:r>
            <a:r>
              <a:rPr lang="en-US" dirty="0"/>
              <a:t> = FALSE)</a:t>
            </a:r>
          </a:p>
          <a:p>
            <a:endParaRPr lang="en-US" dirty="0"/>
          </a:p>
          <a:p>
            <a:r>
              <a:rPr lang="en-US" dirty="0"/>
              <a:t># cutting by number of clusters</a:t>
            </a:r>
          </a:p>
          <a:p>
            <a:r>
              <a:rPr lang="en-US" dirty="0" err="1"/>
              <a:t>memb</a:t>
            </a:r>
            <a:r>
              <a:rPr lang="en-US" dirty="0"/>
              <a:t> &lt;- </a:t>
            </a:r>
            <a:r>
              <a:rPr lang="en-US" dirty="0" err="1"/>
              <a:t>cutree</a:t>
            </a:r>
            <a:r>
              <a:rPr lang="en-US" dirty="0"/>
              <a:t>(hc1, k = 6)</a:t>
            </a:r>
          </a:p>
          <a:p>
            <a:r>
              <a:rPr lang="en-US" dirty="0" err="1"/>
              <a:t>memb</a:t>
            </a:r>
            <a:endParaRPr lang="en-US" dirty="0"/>
          </a:p>
          <a:p>
            <a:r>
              <a:rPr lang="en-US" dirty="0" err="1"/>
              <a:t>memb</a:t>
            </a:r>
            <a:r>
              <a:rPr lang="en-US" dirty="0"/>
              <a:t> &lt;- </a:t>
            </a:r>
            <a:r>
              <a:rPr lang="en-US" dirty="0" err="1"/>
              <a:t>cutree</a:t>
            </a:r>
            <a:r>
              <a:rPr lang="en-US" dirty="0"/>
              <a:t>(hc2, k = 6)</a:t>
            </a:r>
          </a:p>
          <a:p>
            <a:r>
              <a:rPr lang="en-US" dirty="0" err="1"/>
              <a:t>memb</a:t>
            </a:r>
            <a:endParaRPr lang="en-US" dirty="0"/>
          </a:p>
          <a:p>
            <a:endParaRPr lang="en-US" dirty="0"/>
          </a:p>
          <a:p>
            <a:r>
              <a:rPr lang="en-US" dirty="0"/>
              <a:t># cutting by height where the tree should be cut</a:t>
            </a:r>
          </a:p>
          <a:p>
            <a:r>
              <a:rPr lang="en-US" dirty="0" err="1"/>
              <a:t>memb</a:t>
            </a:r>
            <a:r>
              <a:rPr lang="en-US" dirty="0"/>
              <a:t> &lt;- </a:t>
            </a:r>
            <a:r>
              <a:rPr lang="en-US" dirty="0" err="1"/>
              <a:t>cutree</a:t>
            </a:r>
            <a:r>
              <a:rPr lang="en-US" dirty="0"/>
              <a:t>(hc1, h = 2.7)</a:t>
            </a:r>
          </a:p>
          <a:p>
            <a:r>
              <a:rPr lang="en-US" dirty="0" err="1"/>
              <a:t>memb</a:t>
            </a:r>
            <a:endParaRPr lang="en-US" dirty="0"/>
          </a:p>
          <a:p>
            <a:r>
              <a:rPr lang="en-US" dirty="0" err="1"/>
              <a:t>memb</a:t>
            </a:r>
            <a:r>
              <a:rPr lang="en-US" dirty="0"/>
              <a:t> &lt;- </a:t>
            </a:r>
            <a:r>
              <a:rPr lang="en-US" dirty="0" err="1"/>
              <a:t>cutree</a:t>
            </a:r>
            <a:r>
              <a:rPr lang="en-US" dirty="0"/>
              <a:t>(hc2, h = 3.5)</a:t>
            </a:r>
          </a:p>
          <a:p>
            <a:r>
              <a:rPr lang="en-US" dirty="0" err="1"/>
              <a:t>memb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85AE6-3F4F-4F5A-B809-521031F8C9A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888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use </a:t>
            </a:r>
            <a:r>
              <a:rPr lang="en-US" dirty="0" err="1"/>
              <a:t>agnes</a:t>
            </a:r>
            <a:r>
              <a:rPr lang="en-US" dirty="0"/>
              <a:t>() function </a:t>
            </a:r>
          </a:p>
          <a:p>
            <a:r>
              <a:rPr lang="en-US" dirty="0"/>
              <a:t>hc1_agnes &lt;-</a:t>
            </a:r>
            <a:r>
              <a:rPr lang="en-US" dirty="0" err="1"/>
              <a:t>agnes</a:t>
            </a:r>
            <a:r>
              <a:rPr lang="en-US" dirty="0"/>
              <a:t>(</a:t>
            </a:r>
            <a:r>
              <a:rPr lang="en-US" dirty="0" err="1"/>
              <a:t>d.norm</a:t>
            </a:r>
            <a:r>
              <a:rPr lang="en-US" dirty="0"/>
              <a:t>, method='single')</a:t>
            </a:r>
          </a:p>
          <a:p>
            <a:r>
              <a:rPr lang="en-US" dirty="0" err="1"/>
              <a:t>ggdendrogram</a:t>
            </a:r>
            <a:r>
              <a:rPr lang="en-US" dirty="0"/>
              <a:t>(</a:t>
            </a:r>
            <a:r>
              <a:rPr lang="en-US" dirty="0" err="1"/>
              <a:t>as.dendrogram</a:t>
            </a:r>
            <a:r>
              <a:rPr lang="en-US" dirty="0"/>
              <a:t>(hc1_agnes), </a:t>
            </a:r>
            <a:r>
              <a:rPr lang="en-US" dirty="0" err="1"/>
              <a:t>leaf_labels</a:t>
            </a:r>
            <a:r>
              <a:rPr lang="en-US" dirty="0"/>
              <a:t>=TRUE, labels=TRUE)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1C839-2077-4BEE-8219-CB19091B1CF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071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cutting by number of clusters</a:t>
            </a:r>
          </a:p>
          <a:p>
            <a:r>
              <a:rPr lang="en-US" dirty="0"/>
              <a:t>plot(hc1, hang = -1, </a:t>
            </a:r>
            <a:r>
              <a:rPr lang="en-US" dirty="0" err="1"/>
              <a:t>ann</a:t>
            </a:r>
            <a:r>
              <a:rPr lang="en-US" dirty="0"/>
              <a:t> = FALSE)</a:t>
            </a:r>
          </a:p>
          <a:p>
            <a:r>
              <a:rPr lang="en-US" dirty="0" err="1"/>
              <a:t>rect.hclust</a:t>
            </a:r>
            <a:r>
              <a:rPr lang="en-US" dirty="0"/>
              <a:t>(hc1, k = 6)</a:t>
            </a:r>
          </a:p>
          <a:p>
            <a:r>
              <a:rPr lang="en-US" dirty="0"/>
              <a:t>plot(hc2, hang = -1, </a:t>
            </a:r>
            <a:r>
              <a:rPr lang="en-US" dirty="0" err="1"/>
              <a:t>ann</a:t>
            </a:r>
            <a:r>
              <a:rPr lang="en-US" dirty="0"/>
              <a:t> = FALSE)</a:t>
            </a:r>
          </a:p>
          <a:p>
            <a:r>
              <a:rPr lang="en-US" dirty="0" err="1"/>
              <a:t>rect.hclust</a:t>
            </a:r>
            <a:r>
              <a:rPr lang="en-US" dirty="0"/>
              <a:t>(hc2, k = 6)</a:t>
            </a:r>
          </a:p>
          <a:p>
            <a:endParaRPr lang="en-US" dirty="0"/>
          </a:p>
          <a:p>
            <a:r>
              <a:rPr lang="en-US" dirty="0"/>
              <a:t># cutting by height where the tree should be cut</a:t>
            </a:r>
          </a:p>
          <a:p>
            <a:r>
              <a:rPr lang="en-US" dirty="0"/>
              <a:t>plot(hc1, hang = -1, </a:t>
            </a:r>
            <a:r>
              <a:rPr lang="en-US" dirty="0" err="1"/>
              <a:t>ann</a:t>
            </a:r>
            <a:r>
              <a:rPr lang="en-US" dirty="0"/>
              <a:t> = FALSE)</a:t>
            </a:r>
          </a:p>
          <a:p>
            <a:r>
              <a:rPr lang="en-US" dirty="0" err="1"/>
              <a:t>rect.hclust</a:t>
            </a:r>
            <a:r>
              <a:rPr lang="en-US" dirty="0"/>
              <a:t>(hc1, h = 2.7)</a:t>
            </a:r>
          </a:p>
          <a:p>
            <a:r>
              <a:rPr lang="en-US" dirty="0"/>
              <a:t>plot(hc2, hang = -1, </a:t>
            </a:r>
            <a:r>
              <a:rPr lang="en-US" dirty="0" err="1"/>
              <a:t>ann</a:t>
            </a:r>
            <a:r>
              <a:rPr lang="en-US" dirty="0"/>
              <a:t> = FALSE)</a:t>
            </a:r>
          </a:p>
          <a:p>
            <a:r>
              <a:rPr lang="en-US" dirty="0" err="1"/>
              <a:t>rect.hclust</a:t>
            </a:r>
            <a:r>
              <a:rPr lang="en-US" dirty="0"/>
              <a:t>(hc2, h = 3.5)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85AE6-3F4F-4F5A-B809-521031F8C9A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663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85AE6-3F4F-4F5A-B809-521031F8C9A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20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1C839-2077-4BEE-8219-CB19091B1C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720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https://www.baeldung.com/cs/silhouette-values-clustering</a:t>
            </a:r>
          </a:p>
          <a:p>
            <a:endParaRPr lang="en-US" dirty="0"/>
          </a:p>
          <a:p>
            <a:r>
              <a:rPr lang="en-US" dirty="0"/>
              <a:t>x &lt;- c(3.7, 5.4, 7.5, 9.5, 11,   11.5, 13.5, 14.5, 15.3, 17.6)</a:t>
            </a:r>
          </a:p>
          <a:p>
            <a:r>
              <a:rPr lang="en-US" dirty="0"/>
              <a:t>y &lt;- c(7,   4.7, 4.3, 11,  14.5, 16.5,  7.5,  5,    5.6,  6.8)</a:t>
            </a:r>
          </a:p>
          <a:p>
            <a:r>
              <a:rPr lang="en-US" dirty="0"/>
              <a:t>data &lt;- </a:t>
            </a:r>
            <a:r>
              <a:rPr lang="en-US" dirty="0" err="1"/>
              <a:t>as.data.frame</a:t>
            </a:r>
            <a:r>
              <a:rPr lang="en-US" dirty="0"/>
              <a:t>(</a:t>
            </a:r>
            <a:r>
              <a:rPr lang="en-US" dirty="0" err="1"/>
              <a:t>cbind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))</a:t>
            </a:r>
          </a:p>
          <a:p>
            <a:endParaRPr lang="en-US" dirty="0"/>
          </a:p>
          <a:p>
            <a:r>
              <a:rPr lang="en-US" dirty="0"/>
              <a:t>plot(data)</a:t>
            </a:r>
          </a:p>
          <a:p>
            <a:r>
              <a:rPr lang="en-US" dirty="0"/>
              <a:t>text(data, labels = c(1,2,3,4,5,6,7,8,9,10), pos=4)	</a:t>
            </a:r>
          </a:p>
          <a:p>
            <a:endParaRPr lang="en-US" dirty="0"/>
          </a:p>
          <a:p>
            <a:r>
              <a:rPr lang="en-US" dirty="0" err="1"/>
              <a:t>dist</a:t>
            </a:r>
            <a:r>
              <a:rPr lang="en-US" dirty="0"/>
              <a:t>(data)</a:t>
            </a:r>
          </a:p>
          <a:p>
            <a:r>
              <a:rPr lang="en-US" dirty="0" err="1"/>
              <a:t>euclidean</a:t>
            </a:r>
            <a:r>
              <a:rPr lang="en-US" dirty="0"/>
              <a:t> &lt;- function(a, b){ </a:t>
            </a:r>
          </a:p>
          <a:p>
            <a:r>
              <a:rPr lang="en-US" dirty="0"/>
              <a:t>  sqrt(sum((a-b)^2))</a:t>
            </a:r>
          </a:p>
          <a:p>
            <a:r>
              <a:rPr lang="en-US" dirty="0"/>
              <a:t>}</a:t>
            </a:r>
          </a:p>
          <a:p>
            <a:r>
              <a:rPr lang="en-US" dirty="0" err="1"/>
              <a:t>euclidean</a:t>
            </a:r>
            <a:r>
              <a:rPr lang="en-US" dirty="0"/>
              <a:t>(data[4,], data[5,])</a:t>
            </a:r>
          </a:p>
          <a:p>
            <a:r>
              <a:rPr lang="en-US" dirty="0"/>
              <a:t>#sqrt((9.5-11)^2+(11-14.5)^2)=3.81</a:t>
            </a:r>
          </a:p>
          <a:p>
            <a:r>
              <a:rPr lang="en-US" dirty="0" err="1"/>
              <a:t>euclidean</a:t>
            </a:r>
            <a:r>
              <a:rPr lang="en-US" dirty="0"/>
              <a:t>(data[4,], data[6,])</a:t>
            </a:r>
          </a:p>
          <a:p>
            <a:r>
              <a:rPr lang="en-US" dirty="0"/>
              <a:t>#sqrt((9.5-11.5)^2+(11-16.5)^2)=5.85</a:t>
            </a:r>
          </a:p>
          <a:p>
            <a:r>
              <a:rPr lang="en-US" dirty="0" err="1"/>
              <a:t>euclidean</a:t>
            </a:r>
            <a:r>
              <a:rPr lang="en-US" dirty="0"/>
              <a:t>(data[8,], data[9,])</a:t>
            </a:r>
          </a:p>
          <a:p>
            <a:r>
              <a:rPr lang="en-US" dirty="0"/>
              <a:t>#sqrt((14.5-15.3)^2+(5-5.6)^2)=1.00</a:t>
            </a:r>
          </a:p>
          <a:p>
            <a:r>
              <a:rPr lang="en-US" dirty="0" err="1"/>
              <a:t>euclidean</a:t>
            </a:r>
            <a:r>
              <a:rPr lang="en-US" dirty="0"/>
              <a:t>(data[1,], data[10,])</a:t>
            </a:r>
          </a:p>
          <a:p>
            <a:r>
              <a:rPr lang="en-US" dirty="0"/>
              <a:t>#sqrt((3.7-17.6)^2+(7-6.8)^2)=13.90</a:t>
            </a:r>
          </a:p>
          <a:p>
            <a:endParaRPr lang="en-US" dirty="0"/>
          </a:p>
          <a:p>
            <a:r>
              <a:rPr lang="en-US" dirty="0" err="1"/>
              <a:t>data_clusters</a:t>
            </a:r>
            <a:r>
              <a:rPr lang="en-US" dirty="0"/>
              <a:t>&lt;-</a:t>
            </a:r>
            <a:r>
              <a:rPr lang="en-US" dirty="0" err="1"/>
              <a:t>kmeans</a:t>
            </a:r>
            <a:r>
              <a:rPr lang="en-US" dirty="0"/>
              <a:t>(data, 3)</a:t>
            </a:r>
          </a:p>
          <a:p>
            <a:r>
              <a:rPr lang="en-US" dirty="0" err="1"/>
              <a:t>data_clusters$cluster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 = </a:t>
            </a:r>
            <a:r>
              <a:rPr lang="en-US" dirty="0" err="1"/>
              <a:t>dist</a:t>
            </a:r>
            <a:r>
              <a:rPr lang="en-US" dirty="0"/>
              <a:t>(data)</a:t>
            </a:r>
          </a:p>
          <a:p>
            <a:r>
              <a:rPr lang="en-US" dirty="0"/>
              <a:t>library(cluster)</a:t>
            </a:r>
          </a:p>
          <a:p>
            <a:r>
              <a:rPr lang="en-US" dirty="0" err="1"/>
              <a:t>sil</a:t>
            </a:r>
            <a:r>
              <a:rPr lang="en-US" dirty="0"/>
              <a:t> = silhouette(</a:t>
            </a:r>
            <a:r>
              <a:rPr lang="en-US" dirty="0" err="1"/>
              <a:t>data_clusters$cluster</a:t>
            </a:r>
            <a:r>
              <a:rPr lang="en-US" dirty="0"/>
              <a:t>, dis)</a:t>
            </a:r>
          </a:p>
          <a:p>
            <a:r>
              <a:rPr lang="en-US" dirty="0"/>
              <a:t>summary(</a:t>
            </a:r>
            <a:r>
              <a:rPr lang="en-US" dirty="0" err="1"/>
              <a:t>sil</a:t>
            </a:r>
            <a:r>
              <a:rPr lang="en-US" dirty="0"/>
              <a:t>)</a:t>
            </a:r>
          </a:p>
          <a:p>
            <a:r>
              <a:rPr lang="en-US" dirty="0"/>
              <a:t>plot(</a:t>
            </a:r>
            <a:r>
              <a:rPr lang="en-US" dirty="0" err="1"/>
              <a:t>sil</a:t>
            </a:r>
            <a:r>
              <a:rPr lang="en-US" dirty="0"/>
              <a:t>, col=c(1:length(</a:t>
            </a:r>
            <a:r>
              <a:rPr lang="en-US" dirty="0" err="1"/>
              <a:t>data_clusters$size</a:t>
            </a:r>
            <a:r>
              <a:rPr lang="en-US" dirty="0"/>
              <a:t>)))</a:t>
            </a:r>
          </a:p>
          <a:p>
            <a:r>
              <a:rPr lang="en-US" dirty="0"/>
              <a:t>library(ggplot2)</a:t>
            </a:r>
          </a:p>
          <a:p>
            <a:r>
              <a:rPr lang="en-US" dirty="0" err="1"/>
              <a:t>factoextra</a:t>
            </a:r>
            <a:r>
              <a:rPr lang="en-US" dirty="0"/>
              <a:t>::</a:t>
            </a:r>
            <a:r>
              <a:rPr lang="en-US" dirty="0" err="1"/>
              <a:t>fviz_silhouette</a:t>
            </a:r>
            <a:r>
              <a:rPr lang="en-US" dirty="0"/>
              <a:t>(</a:t>
            </a:r>
            <a:r>
              <a:rPr lang="en-US" dirty="0" err="1"/>
              <a:t>sil</a:t>
            </a:r>
            <a:r>
              <a:rPr lang="en-US" dirty="0"/>
              <a:t>, label=T, palette = "</a:t>
            </a:r>
            <a:r>
              <a:rPr lang="en-US" dirty="0" err="1"/>
              <a:t>jco</a:t>
            </a:r>
            <a:r>
              <a:rPr lang="en-US" dirty="0"/>
              <a:t>", </a:t>
            </a:r>
            <a:r>
              <a:rPr lang="en-US" dirty="0" err="1"/>
              <a:t>ggtheme</a:t>
            </a:r>
            <a:r>
              <a:rPr lang="en-US" dirty="0"/>
              <a:t> = </a:t>
            </a:r>
            <a:r>
              <a:rPr lang="en-US" dirty="0" err="1"/>
              <a:t>theme_classic</a:t>
            </a:r>
            <a:r>
              <a:rPr lang="en-US" dirty="0"/>
              <a:t>())</a:t>
            </a:r>
          </a:p>
          <a:p>
            <a:endParaRPr lang="en-US" dirty="0"/>
          </a:p>
          <a:p>
            <a:r>
              <a:rPr lang="en-US" dirty="0"/>
              <a:t># z-score rescaling</a:t>
            </a:r>
          </a:p>
          <a:p>
            <a:r>
              <a:rPr lang="en-US" dirty="0" err="1"/>
              <a:t>data_z</a:t>
            </a:r>
            <a:r>
              <a:rPr lang="en-US" dirty="0"/>
              <a:t>&lt;- </a:t>
            </a:r>
            <a:r>
              <a:rPr lang="en-US" dirty="0" err="1"/>
              <a:t>as.data.frame</a:t>
            </a:r>
            <a:r>
              <a:rPr lang="en-US" dirty="0"/>
              <a:t>(</a:t>
            </a:r>
            <a:r>
              <a:rPr lang="en-US" dirty="0" err="1"/>
              <a:t>lapply</a:t>
            </a:r>
            <a:r>
              <a:rPr lang="en-US" dirty="0"/>
              <a:t>(data, scale))</a:t>
            </a:r>
          </a:p>
          <a:p>
            <a:r>
              <a:rPr lang="en-US" dirty="0"/>
              <a:t>str(</a:t>
            </a:r>
            <a:r>
              <a:rPr lang="en-US" dirty="0" err="1"/>
              <a:t>data_z</a:t>
            </a:r>
            <a:r>
              <a:rPr lang="en-US" dirty="0"/>
              <a:t>)</a:t>
            </a:r>
          </a:p>
          <a:p>
            <a:r>
              <a:rPr lang="en-US" dirty="0"/>
              <a:t>plot(</a:t>
            </a:r>
            <a:r>
              <a:rPr lang="en-US" dirty="0" err="1"/>
              <a:t>data_z</a:t>
            </a:r>
            <a:r>
              <a:rPr lang="en-US" dirty="0"/>
              <a:t>)</a:t>
            </a:r>
          </a:p>
          <a:p>
            <a:r>
              <a:rPr lang="en-US" dirty="0"/>
              <a:t>text(</a:t>
            </a:r>
            <a:r>
              <a:rPr lang="en-US" dirty="0" err="1"/>
              <a:t>data_z</a:t>
            </a:r>
            <a:r>
              <a:rPr lang="en-US" dirty="0"/>
              <a:t>, labels = c(1,2,3,4,5,6,7,8,9,10), pos=4)	</a:t>
            </a:r>
          </a:p>
          <a:p>
            <a:endParaRPr lang="en-US" dirty="0"/>
          </a:p>
          <a:p>
            <a:r>
              <a:rPr lang="en-US" dirty="0" err="1"/>
              <a:t>data_z_clusters</a:t>
            </a:r>
            <a:r>
              <a:rPr lang="en-US" dirty="0"/>
              <a:t>&lt;-</a:t>
            </a:r>
            <a:r>
              <a:rPr lang="en-US" dirty="0" err="1"/>
              <a:t>kmeans</a:t>
            </a:r>
            <a:r>
              <a:rPr lang="en-US" dirty="0"/>
              <a:t>(</a:t>
            </a:r>
            <a:r>
              <a:rPr lang="en-US" dirty="0" err="1"/>
              <a:t>data_z</a:t>
            </a:r>
            <a:r>
              <a:rPr lang="en-US" dirty="0"/>
              <a:t>, 3)</a:t>
            </a:r>
          </a:p>
          <a:p>
            <a:r>
              <a:rPr lang="en-US" dirty="0" err="1"/>
              <a:t>data_z_clusters$cluster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data_z_dis</a:t>
            </a:r>
            <a:r>
              <a:rPr lang="en-US" dirty="0"/>
              <a:t> =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data_z</a:t>
            </a:r>
            <a:r>
              <a:rPr lang="en-US" dirty="0"/>
              <a:t>)</a:t>
            </a:r>
          </a:p>
          <a:p>
            <a:r>
              <a:rPr lang="en-US" dirty="0"/>
              <a:t>library(cluster)</a:t>
            </a:r>
          </a:p>
          <a:p>
            <a:r>
              <a:rPr lang="en-US" dirty="0" err="1"/>
              <a:t>sil_z</a:t>
            </a:r>
            <a:r>
              <a:rPr lang="en-US" dirty="0"/>
              <a:t> = silhouette(</a:t>
            </a:r>
            <a:r>
              <a:rPr lang="en-US" dirty="0" err="1"/>
              <a:t>data_z_clusters$cluster</a:t>
            </a:r>
            <a:r>
              <a:rPr lang="en-US" dirty="0"/>
              <a:t>, </a:t>
            </a:r>
            <a:r>
              <a:rPr lang="en-US" dirty="0" err="1"/>
              <a:t>data_z_dis</a:t>
            </a:r>
            <a:r>
              <a:rPr lang="en-US" dirty="0"/>
              <a:t>)</a:t>
            </a:r>
          </a:p>
          <a:p>
            <a:r>
              <a:rPr lang="en-US" dirty="0"/>
              <a:t>summary(</a:t>
            </a:r>
            <a:r>
              <a:rPr lang="en-US" dirty="0" err="1"/>
              <a:t>sil_z</a:t>
            </a:r>
            <a:r>
              <a:rPr lang="en-US" dirty="0"/>
              <a:t>)</a:t>
            </a:r>
          </a:p>
          <a:p>
            <a:r>
              <a:rPr lang="en-US" dirty="0"/>
              <a:t>plot(</a:t>
            </a:r>
            <a:r>
              <a:rPr lang="en-US" dirty="0" err="1"/>
              <a:t>sil_z</a:t>
            </a:r>
            <a:r>
              <a:rPr lang="en-US" dirty="0"/>
              <a:t>, col=c(1:length(</a:t>
            </a:r>
            <a:r>
              <a:rPr lang="en-US" dirty="0" err="1"/>
              <a:t>data_z_clusters$size</a:t>
            </a:r>
            <a:r>
              <a:rPr lang="en-US" dirty="0"/>
              <a:t>)))</a:t>
            </a:r>
          </a:p>
          <a:p>
            <a:r>
              <a:rPr lang="en-US" dirty="0" err="1"/>
              <a:t>factoextra</a:t>
            </a:r>
            <a:r>
              <a:rPr lang="en-US" dirty="0"/>
              <a:t>::</a:t>
            </a:r>
            <a:r>
              <a:rPr lang="en-US" dirty="0" err="1"/>
              <a:t>fviz_silhouette</a:t>
            </a:r>
            <a:r>
              <a:rPr lang="en-US" dirty="0"/>
              <a:t>(</a:t>
            </a:r>
            <a:r>
              <a:rPr lang="en-US" dirty="0" err="1"/>
              <a:t>sil_z</a:t>
            </a:r>
            <a:r>
              <a:rPr lang="en-US" dirty="0"/>
              <a:t>, label=T, palette = "</a:t>
            </a:r>
            <a:r>
              <a:rPr lang="en-US" dirty="0" err="1"/>
              <a:t>jco</a:t>
            </a:r>
            <a:r>
              <a:rPr lang="en-US" dirty="0"/>
              <a:t>", </a:t>
            </a:r>
            <a:r>
              <a:rPr lang="en-US" dirty="0" err="1"/>
              <a:t>ggtheme</a:t>
            </a:r>
            <a:r>
              <a:rPr lang="en-US" dirty="0"/>
              <a:t> = </a:t>
            </a:r>
            <a:r>
              <a:rPr lang="en-US" dirty="0" err="1"/>
              <a:t>theme_classic</a:t>
            </a:r>
            <a:r>
              <a:rPr lang="en-US" dirty="0"/>
              <a:t>())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1C839-2077-4BEE-8219-CB19091B1C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51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1C839-2077-4BEE-8219-CB19091B1C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12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1C839-2077-4BEE-8219-CB19091B1C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25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1C839-2077-4BEE-8219-CB19091B1C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8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1C839-2077-4BEE-8219-CB19091B1C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16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4835-0F51-48BD-BDB7-28DEFDB6AFA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4DC60C7-7F51-40DB-98AD-DFE333069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37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4835-0F51-48BD-BDB7-28DEFDB6AFA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4DC60C7-7F51-40DB-98AD-DFE333069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5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4835-0F51-48BD-BDB7-28DEFDB6AFA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4DC60C7-7F51-40DB-98AD-DFE33306925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7250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4835-0F51-48BD-BDB7-28DEFDB6AFA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4DC60C7-7F51-40DB-98AD-DFE333069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1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4835-0F51-48BD-BDB7-28DEFDB6AFA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4DC60C7-7F51-40DB-98AD-DFE333069250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6620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4835-0F51-48BD-BDB7-28DEFDB6AFA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4DC60C7-7F51-40DB-98AD-DFE333069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594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4835-0F51-48BD-BDB7-28DEFDB6AFA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0C7-7F51-40DB-98AD-DFE333069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146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4835-0F51-48BD-BDB7-28DEFDB6AFA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0C7-7F51-40DB-98AD-DFE333069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5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4835-0F51-48BD-BDB7-28DEFDB6AFA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0C7-7F51-40DB-98AD-DFE333069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67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4835-0F51-48BD-BDB7-28DEFDB6AFA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4DC60C7-7F51-40DB-98AD-DFE333069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40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4835-0F51-48BD-BDB7-28DEFDB6AFA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4DC60C7-7F51-40DB-98AD-DFE333069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56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4835-0F51-48BD-BDB7-28DEFDB6AFA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4DC60C7-7F51-40DB-98AD-DFE333069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62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4835-0F51-48BD-BDB7-28DEFDB6AFA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0C7-7F51-40DB-98AD-DFE333069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23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4835-0F51-48BD-BDB7-28DEFDB6AFA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0C7-7F51-40DB-98AD-DFE333069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01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4835-0F51-48BD-BDB7-28DEFDB6AFA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0C7-7F51-40DB-98AD-DFE333069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05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4835-0F51-48BD-BDB7-28DEFDB6AFA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4DC60C7-7F51-40DB-98AD-DFE333069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60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14835-0F51-48BD-BDB7-28DEFDB6AFA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4DC60C7-7F51-40DB-98AD-DFE333069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95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2" r:id="rId1"/>
    <p:sldLayoutId id="2147484453" r:id="rId2"/>
    <p:sldLayoutId id="2147484454" r:id="rId3"/>
    <p:sldLayoutId id="2147484455" r:id="rId4"/>
    <p:sldLayoutId id="2147484456" r:id="rId5"/>
    <p:sldLayoutId id="2147484457" r:id="rId6"/>
    <p:sldLayoutId id="2147484458" r:id="rId7"/>
    <p:sldLayoutId id="2147484459" r:id="rId8"/>
    <p:sldLayoutId id="2147484460" r:id="rId9"/>
    <p:sldLayoutId id="2147484461" r:id="rId10"/>
    <p:sldLayoutId id="2147484462" r:id="rId11"/>
    <p:sldLayoutId id="2147484463" r:id="rId12"/>
    <p:sldLayoutId id="2147484464" r:id="rId13"/>
    <p:sldLayoutId id="2147484465" r:id="rId14"/>
    <p:sldLayoutId id="2147484466" r:id="rId15"/>
    <p:sldLayoutId id="214748446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FE190F-5138-4630-BE71-7E5C6A4B90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CSDA 5430</a:t>
            </a:r>
            <a:br>
              <a:rPr lang="en-US" dirty="0"/>
            </a:br>
            <a:r>
              <a:rPr lang="en-US" dirty="0"/>
              <a:t>Predictive Analytics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5A465D0B-2DA9-4E15-8171-E2B42A663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12</a:t>
            </a:r>
          </a:p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82048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32E61-6598-412E-94F4-01484E9AC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k-Means Clustering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CC6DB-3E8B-4DFA-9E68-5B7B588BF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distance to assign and update clusters</a:t>
            </a:r>
          </a:p>
          <a:p>
            <a:pPr lvl="1"/>
            <a:r>
              <a:rPr lang="en-US" dirty="0"/>
              <a:t>Initiation</a:t>
            </a:r>
          </a:p>
          <a:p>
            <a:pPr lvl="2"/>
            <a:r>
              <a:rPr lang="en-US" dirty="0"/>
              <a:t>Define k points as cluster centers</a:t>
            </a:r>
          </a:p>
          <a:p>
            <a:pPr lvl="1"/>
            <a:r>
              <a:rPr lang="en-US" dirty="0"/>
              <a:t>Assignment</a:t>
            </a:r>
          </a:p>
          <a:p>
            <a:pPr lvl="2"/>
            <a:r>
              <a:rPr lang="en-US" dirty="0"/>
              <a:t>Determine the maximum extent of the cluster boundaries by computing the distances between each point and the current cluster centers</a:t>
            </a:r>
          </a:p>
          <a:p>
            <a:pPr lvl="1"/>
            <a:r>
              <a:rPr lang="en-US" dirty="0"/>
              <a:t>Update</a:t>
            </a:r>
          </a:p>
          <a:p>
            <a:pPr lvl="2"/>
            <a:r>
              <a:rPr lang="en-US" dirty="0"/>
              <a:t>Update the centers of our clusters to the new means of all points in the cluster vicinity</a:t>
            </a:r>
          </a:p>
          <a:p>
            <a:pPr lvl="1"/>
            <a:r>
              <a:rPr lang="en-US" dirty="0"/>
              <a:t>Iterate assignment and update</a:t>
            </a:r>
          </a:p>
          <a:p>
            <a:pPr lvl="2"/>
            <a:r>
              <a:rPr lang="en-US" dirty="0"/>
              <a:t>Stop when moving any more records between clusters increases cluster dispersion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FA016-5EC3-403B-877A-1CBBCC82ED9A}"/>
                  </a:ext>
                </a:extLst>
              </p:cNvPr>
              <p:cNvSpPr txBox="1"/>
              <p:nvPr/>
            </p:nvSpPr>
            <p:spPr>
              <a:xfrm>
                <a:off x="8138465" y="2590822"/>
                <a:ext cx="2170594" cy="838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FA016-5EC3-403B-877A-1CBBCC82E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465" y="2590822"/>
                <a:ext cx="2170594" cy="8381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267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32E61-6598-412E-94F4-01484E9AC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k-Means Clustering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CC6DB-3E8B-4DFA-9E68-5B7B588BF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distance to assign and update clusters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0075675-EB11-4F7B-83D7-97C6F97A3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39" y="3058027"/>
            <a:ext cx="3810000" cy="28575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A8BD2D1-5820-4091-8C31-5083EFE9F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261" y="3058027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15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32E61-6598-412E-94F4-01484E9AC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k-Means Clustering Algorithm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084EA38-B84D-1084-C923-6A0FC8A64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distance to assign and update clusters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385AB9-CCD4-78FF-1A10-F480B6706B01}"/>
              </a:ext>
            </a:extLst>
          </p:cNvPr>
          <p:cNvGrpSpPr/>
          <p:nvPr/>
        </p:nvGrpSpPr>
        <p:grpSpPr>
          <a:xfrm>
            <a:off x="5721113" y="1911530"/>
            <a:ext cx="6096000" cy="4572000"/>
            <a:chOff x="2286256" y="1712237"/>
            <a:chExt cx="6096000" cy="4572000"/>
          </a:xfrm>
        </p:grpSpPr>
        <p:pic>
          <p:nvPicPr>
            <p:cNvPr id="6" name="Picture 5" descr="Chart, scatter chart&#10;&#10;Description automatically generated">
              <a:extLst>
                <a:ext uri="{FF2B5EF4-FFF2-40B4-BE49-F238E27FC236}">
                  <a16:creationId xmlns:a16="http://schemas.microsoft.com/office/drawing/2014/main" id="{7E6F7BA0-1674-7D1F-32D5-5D038F91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256" y="3998237"/>
              <a:ext cx="3048000" cy="2286000"/>
            </a:xfrm>
            <a:prstGeom prst="rect">
              <a:avLst/>
            </a:prstGeom>
          </p:spPr>
        </p:pic>
        <p:pic>
          <p:nvPicPr>
            <p:cNvPr id="9" name="Picture 8" descr="Chart, scatter chart&#10;&#10;Description automatically generated">
              <a:extLst>
                <a:ext uri="{FF2B5EF4-FFF2-40B4-BE49-F238E27FC236}">
                  <a16:creationId xmlns:a16="http://schemas.microsoft.com/office/drawing/2014/main" id="{0B98DF52-5BCE-5FF2-774C-D9F19801B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256" y="1712237"/>
              <a:ext cx="3048000" cy="2286000"/>
            </a:xfrm>
            <a:prstGeom prst="rect">
              <a:avLst/>
            </a:prstGeom>
          </p:spPr>
        </p:pic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27172E57-55EE-1D44-E5AD-BF580279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3746" y="3998237"/>
              <a:ext cx="3048000" cy="2286000"/>
            </a:xfrm>
            <a:prstGeom prst="rect">
              <a:avLst/>
            </a:prstGeom>
          </p:spPr>
        </p:pic>
        <p:pic>
          <p:nvPicPr>
            <p:cNvPr id="13" name="Picture 12" descr="Chart, scatter chart&#10;&#10;Description automatically generated">
              <a:extLst>
                <a:ext uri="{FF2B5EF4-FFF2-40B4-BE49-F238E27FC236}">
                  <a16:creationId xmlns:a16="http://schemas.microsoft.com/office/drawing/2014/main" id="{DCB439F9-9A28-8C62-B721-DAB8EA424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256" y="1712237"/>
              <a:ext cx="3048000" cy="2286000"/>
            </a:xfrm>
            <a:prstGeom prst="rect">
              <a:avLst/>
            </a:prstGeom>
          </p:spPr>
        </p:pic>
      </p:grp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AEF1D1E1-27DF-3040-ECDD-7C2FE7D811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39" y="3058027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83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ACB80A-A213-4950-B5CF-5FF17183B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820" y="3899986"/>
            <a:ext cx="3512092" cy="25247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332E61-6598-412E-94F4-01484E9AC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Appropriate Number of Clusters – 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CC6DB-3E8B-4DFA-9E68-5B7B588BF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clusters (k) should not be too big or too small</a:t>
            </a:r>
          </a:p>
          <a:p>
            <a:r>
              <a:rPr lang="en-US" dirty="0"/>
              <a:t>Need knowledge and practical considerations</a:t>
            </a:r>
          </a:p>
          <a:p>
            <a:r>
              <a:rPr lang="en-US" dirty="0"/>
              <a:t>The elbow method may be used</a:t>
            </a:r>
          </a:p>
          <a:p>
            <a:pPr lvl="1"/>
            <a:r>
              <a:rPr lang="en-US" dirty="0"/>
              <a:t>Relationship of k and homogeneity of clusters</a:t>
            </a:r>
          </a:p>
        </p:txBody>
      </p:sp>
    </p:spTree>
    <p:extLst>
      <p:ext uri="{BB962C8B-B14F-4D97-AF65-F5344CB8AC3E}">
        <p14:creationId xmlns:p14="http://schemas.microsoft.com/office/powerpoint/2010/main" val="3117128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Example: Hotdogs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ED0616-E7C8-430E-90B4-E965C33F4AFA}"/>
              </a:ext>
            </a:extLst>
          </p:cNvPr>
          <p:cNvSpPr txBox="1">
            <a:spLocks/>
          </p:cNvSpPr>
          <p:nvPr/>
        </p:nvSpPr>
        <p:spPr>
          <a:xfrm>
            <a:off x="2589212" y="2133600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Clustering unlabeled hotdogs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F51F8B8-07D6-4E0F-991F-C5D5F569B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2260" y="2916223"/>
            <a:ext cx="4226243" cy="2056448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041CB6-0A15-4F3C-B553-CF1193D26BE0}"/>
              </a:ext>
            </a:extLst>
          </p:cNvPr>
          <p:cNvSpPr txBox="1"/>
          <p:nvPr/>
        </p:nvSpPr>
        <p:spPr>
          <a:xfrm>
            <a:off x="2589212" y="5185715"/>
            <a:ext cx="40403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Clusters</a:t>
            </a:r>
          </a:p>
          <a:p>
            <a:r>
              <a:rPr lang="en-US" sz="1400" dirty="0"/>
              <a:t>3: low calories and medium sodium content </a:t>
            </a:r>
          </a:p>
          <a:p>
            <a:r>
              <a:rPr lang="en-US" sz="1400" dirty="0"/>
              <a:t>1: both calorie and sodium at medium levels </a:t>
            </a:r>
          </a:p>
          <a:p>
            <a:r>
              <a:rPr lang="en-US" sz="1400" dirty="0"/>
              <a:t>2: both calories and sodium at high levels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772DD90-CBEA-4A00-9CA1-711187E2B260}"/>
              </a:ext>
            </a:extLst>
          </p:cNvPr>
          <p:cNvSpPr/>
          <p:nvPr/>
        </p:nvSpPr>
        <p:spPr>
          <a:xfrm>
            <a:off x="2589212" y="4409801"/>
            <a:ext cx="2298098" cy="31985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4A1108-DEC0-4489-A8ED-E989DEB21D36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 flipV="1">
            <a:off x="4887310" y="4569727"/>
            <a:ext cx="475365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7D3DA54-B822-4D16-B7E9-0CD2CE6B1935}"/>
              </a:ext>
            </a:extLst>
          </p:cNvPr>
          <p:cNvSpPr txBox="1"/>
          <p:nvPr/>
        </p:nvSpPr>
        <p:spPr>
          <a:xfrm>
            <a:off x="5362675" y="4308117"/>
            <a:ext cx="1466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within-cluster sum of squares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1B4D0A4-21D3-452B-AC26-E4A27C4F9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844" y="2916223"/>
            <a:ext cx="4432935" cy="264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3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Example: Hotdogs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ED0616-E7C8-430E-90B4-E965C33F4AFA}"/>
              </a:ext>
            </a:extLst>
          </p:cNvPr>
          <p:cNvSpPr txBox="1">
            <a:spLocks/>
          </p:cNvSpPr>
          <p:nvPr/>
        </p:nvSpPr>
        <p:spPr>
          <a:xfrm>
            <a:off x="2589212" y="2133600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Clustering unlabeled hotdogs</a:t>
            </a:r>
          </a:p>
          <a:p>
            <a:pPr lvl="1"/>
            <a:r>
              <a:rPr lang="en-US" dirty="0"/>
              <a:t>Silhouette Plots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D904F7-FE47-407B-AA22-B9E09BAA7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36973" y="2979314"/>
            <a:ext cx="3103245" cy="3446145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562006-670E-4F1B-95BD-3394B7116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912" y="2979313"/>
            <a:ext cx="3811905" cy="344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70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43198-0D03-44BD-8CDF-967CA330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1: Divorce and Consequences on Young Adults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D8708-66E7-4C75-85DA-7C711DD54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Step 1 - collecting data</a:t>
            </a:r>
          </a:p>
          <a:p>
            <a:r>
              <a:rPr lang="en-US" dirty="0"/>
              <a:t>Step 2 - exploring and preparing the data</a:t>
            </a:r>
          </a:p>
          <a:p>
            <a:r>
              <a:rPr lang="en-US" dirty="0"/>
              <a:t>Step 3 - training a model on the data</a:t>
            </a:r>
          </a:p>
          <a:p>
            <a:r>
              <a:rPr lang="en-US" dirty="0"/>
              <a:t>Step 4 - evaluating model performance</a:t>
            </a:r>
          </a:p>
          <a:p>
            <a:r>
              <a:rPr lang="en-US" dirty="0"/>
              <a:t>Step 5 - usage of cluster information</a:t>
            </a:r>
          </a:p>
          <a:p>
            <a:r>
              <a:rPr lang="en-US" dirty="0"/>
              <a:t>Step 6 </a:t>
            </a:r>
            <a:r>
              <a:rPr lang="en-US"/>
              <a:t>- model </a:t>
            </a:r>
            <a:r>
              <a:rPr lang="en-US" dirty="0"/>
              <a:t>improvement</a:t>
            </a:r>
          </a:p>
          <a:p>
            <a:pPr lvl="1"/>
            <a:r>
              <a:rPr lang="en-US" dirty="0"/>
              <a:t>Tuning the parameter k</a:t>
            </a:r>
          </a:p>
        </p:txBody>
      </p:sp>
    </p:spTree>
    <p:extLst>
      <p:ext uri="{BB962C8B-B14F-4D97-AF65-F5344CB8AC3E}">
        <p14:creationId xmlns:p14="http://schemas.microsoft.com/office/powerpoint/2010/main" val="784060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43198-0D03-44BD-8CDF-967CA330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D8708-66E7-4C75-85DA-7C711DD54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Examining the consequences of recent parental divorce for young adults</a:t>
            </a:r>
          </a:p>
          <a:p>
            <a:pPr lvl="1"/>
            <a:r>
              <a:rPr lang="en-US" dirty="0"/>
              <a:t>Datafile: CaseStudy01_Divorce_YoungAdults_Data.csv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F6CB3-69AC-46C2-8A12-6A76DEAAE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50" y="3300190"/>
            <a:ext cx="56769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60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43198-0D03-44BD-8CDF-967CA330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D8708-66E7-4C75-85DA-7C711DD54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Examining the consequences of recent parental divorce for young adults</a:t>
            </a:r>
          </a:p>
          <a:p>
            <a:r>
              <a:rPr lang="en-US" dirty="0"/>
              <a:t>Driving challenges: </a:t>
            </a:r>
          </a:p>
          <a:p>
            <a:pPr lvl="1"/>
            <a:r>
              <a:rPr lang="en-US" dirty="0"/>
              <a:t>Are there differences in parent-child affective relations based on number of years post-divorce?</a:t>
            </a:r>
          </a:p>
          <a:p>
            <a:pPr lvl="1"/>
            <a:r>
              <a:rPr lang="en-US" dirty="0"/>
              <a:t>Do feelings of closeness to mom have a relationship with current depression symptoms?</a:t>
            </a:r>
          </a:p>
          <a:p>
            <a:pPr lvl="1"/>
            <a:r>
              <a:rPr lang="en-US" dirty="0"/>
              <a:t>Does living with mother have a relationship with considering getting married at some point?</a:t>
            </a:r>
          </a:p>
        </p:txBody>
      </p:sp>
    </p:spTree>
    <p:extLst>
      <p:ext uri="{BB962C8B-B14F-4D97-AF65-F5344CB8AC3E}">
        <p14:creationId xmlns:p14="http://schemas.microsoft.com/office/powerpoint/2010/main" val="1309937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A373413-5DEE-4942-B020-27D61D42E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982" y="3216871"/>
            <a:ext cx="7205663" cy="2574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143198-0D03-44BD-8CDF-967CA330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Preparing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D8708-66E7-4C75-85DA-7C711DD54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 of all variables</a:t>
            </a:r>
          </a:p>
          <a:p>
            <a:r>
              <a:rPr lang="en-US" dirty="0"/>
              <a:t>Creating dummy and imputation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8F651-60DB-C8D3-5507-B87C87812587}"/>
              </a:ext>
            </a:extLst>
          </p:cNvPr>
          <p:cNvSpPr txBox="1"/>
          <p:nvPr/>
        </p:nvSpPr>
        <p:spPr>
          <a:xfrm>
            <a:off x="8088668" y="4521571"/>
            <a:ext cx="20059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Converting to binary dummy variable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8625065-BA1C-4480-9B75-B562FD7D1EAB}"/>
              </a:ext>
            </a:extLst>
          </p:cNvPr>
          <p:cNvSpPr/>
          <p:nvPr/>
        </p:nvSpPr>
        <p:spPr>
          <a:xfrm>
            <a:off x="2888982" y="4180115"/>
            <a:ext cx="3500932" cy="19594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D416AB-0E24-4FA0-ACC3-9E2FB5E444BB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>
            <a:off x="6389914" y="4278086"/>
            <a:ext cx="1698754" cy="5050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F8F6870-4BDF-40D1-9DA5-F69A4E627DF3}"/>
              </a:ext>
            </a:extLst>
          </p:cNvPr>
          <p:cNvSpPr/>
          <p:nvPr/>
        </p:nvSpPr>
        <p:spPr>
          <a:xfrm>
            <a:off x="5794871" y="5494939"/>
            <a:ext cx="804233" cy="296539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1237A6-F54A-4E78-8DB0-F31A6B96DA8F}"/>
              </a:ext>
            </a:extLst>
          </p:cNvPr>
          <p:cNvSpPr txBox="1"/>
          <p:nvPr/>
        </p:nvSpPr>
        <p:spPr>
          <a:xfrm>
            <a:off x="8088668" y="5556964"/>
            <a:ext cx="27194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Respondents that feel much closer to their dads may be assigned </a:t>
            </a:r>
            <a:r>
              <a:rPr lang="en-US" sz="1400" dirty="0" err="1"/>
              <a:t>livewithmom</a:t>
            </a:r>
            <a:r>
              <a:rPr lang="en-US" sz="1400" dirty="0"/>
              <a:t>=2.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D2BD7A-49C6-47AB-AE00-E9F0560A5E5E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6599104" y="5643209"/>
            <a:ext cx="1489564" cy="28308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634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A7DE-9931-46C4-9ADD-13D11664F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C1392-A698-47ED-89D6-84E184422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Clustering as an unsupervised machine learning task</a:t>
            </a:r>
          </a:p>
          <a:p>
            <a:r>
              <a:rPr lang="en-US" dirty="0"/>
              <a:t>The silhouette plots for assessing the reliability of clustering</a:t>
            </a:r>
          </a:p>
          <a:p>
            <a:r>
              <a:rPr lang="en-US" dirty="0"/>
              <a:t>The k-Means clustering algorithm </a:t>
            </a:r>
          </a:p>
          <a:p>
            <a:r>
              <a:rPr lang="en-US" dirty="0"/>
              <a:t>Case studies </a:t>
            </a:r>
          </a:p>
          <a:p>
            <a:r>
              <a:rPr lang="en-US" dirty="0"/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3285937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43198-0D03-44BD-8CDF-967CA330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Model on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D8708-66E7-4C75-85DA-7C711DD54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Using function </a:t>
            </a:r>
            <a:r>
              <a:rPr lang="en-US" dirty="0" err="1"/>
              <a:t>kmeans</a:t>
            </a:r>
            <a:r>
              <a:rPr lang="en-US" dirty="0"/>
              <a:t>() with k=3</a:t>
            </a:r>
          </a:p>
          <a:p>
            <a:pPr lvl="1"/>
            <a:r>
              <a:rPr lang="en-US" dirty="0"/>
              <a:t>Need to standardize the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870D9D-6D8D-4B18-B49B-6ED292161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674" y="3369268"/>
            <a:ext cx="3805238" cy="168402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3197DA-EE1C-4D3C-8685-437613C641E6}"/>
              </a:ext>
            </a:extLst>
          </p:cNvPr>
          <p:cNvSpPr/>
          <p:nvPr/>
        </p:nvSpPr>
        <p:spPr>
          <a:xfrm>
            <a:off x="4328485" y="4812257"/>
            <a:ext cx="1053743" cy="296539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72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43198-0D03-44BD-8CDF-967CA330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D8708-66E7-4C75-85DA-7C711DD54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average Silhouette is reasonable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F4F01-52CD-40B2-97E9-225A71573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591" y="2883797"/>
            <a:ext cx="6598444" cy="266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27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43198-0D03-44BD-8CDF-967CA330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D8708-66E7-4C75-85DA-7C711DD54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average Silhouette is reasonable 0.16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0CAA2C-9762-4341-9FC2-708A77E1B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400" y="2821712"/>
            <a:ext cx="3209600" cy="34121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E08C2D-4339-4DAC-957A-DC6A24EE7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614" y="2821712"/>
            <a:ext cx="4999833" cy="341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05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43198-0D03-44BD-8CDF-967CA330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Model Performance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5B4257-EACD-4D67-8EDC-78F1ECD36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Bar plots to visualize the difference between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ED7FB-AF09-47DD-9125-33AC45FDF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986712"/>
            <a:ext cx="3525052" cy="3004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415A9-9C47-483F-8443-97FD59B90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885" y="2986712"/>
            <a:ext cx="4352698" cy="300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99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43198-0D03-44BD-8CDF-967CA330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Cluster Information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5B4257-EACD-4D67-8EDC-78F1ECD36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goal is to generate meaningful clusters</a:t>
            </a:r>
          </a:p>
          <a:p>
            <a:r>
              <a:rPr lang="en-US" dirty="0"/>
              <a:t>Cluster interpretability</a:t>
            </a:r>
          </a:p>
          <a:p>
            <a:pPr lvl="1"/>
            <a:r>
              <a:rPr lang="en-US" dirty="0"/>
              <a:t>Explore the characteristics of each cluster</a:t>
            </a:r>
          </a:p>
          <a:p>
            <a:pPr lvl="1"/>
            <a:r>
              <a:rPr lang="en-US" dirty="0"/>
              <a:t>Obtaining summary statistics from each cluster on each measurement</a:t>
            </a:r>
          </a:p>
          <a:p>
            <a:pPr lvl="2"/>
            <a:r>
              <a:rPr lang="en-US" dirty="0"/>
              <a:t>Average, min, and max</a:t>
            </a:r>
          </a:p>
          <a:p>
            <a:pPr lvl="1"/>
            <a:r>
              <a:rPr lang="en-US" dirty="0"/>
              <a:t>Examining the clusters for separation</a:t>
            </a:r>
          </a:p>
          <a:p>
            <a:pPr lvl="2"/>
            <a:r>
              <a:rPr lang="en-US" dirty="0"/>
              <a:t>Centroids, withinss, and size</a:t>
            </a:r>
          </a:p>
          <a:p>
            <a:pPr lvl="1"/>
            <a:r>
              <a:rPr lang="en-US" dirty="0"/>
              <a:t>Labeling the clusters based on the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82784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43198-0D03-44BD-8CDF-967CA330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Cluster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D8708-66E7-4C75-85DA-7C711DD54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three clusters do contain three alternative types of young adults</a:t>
            </a:r>
          </a:p>
          <a:p>
            <a:pPr lvl="1"/>
            <a:r>
              <a:rPr lang="en-US" dirty="0"/>
              <a:t>Cluster 1 (emotional): </a:t>
            </a:r>
            <a:r>
              <a:rPr lang="en-US" dirty="0" err="1"/>
              <a:t>divyear</a:t>
            </a:r>
            <a:r>
              <a:rPr lang="en-US" dirty="0"/>
              <a:t>=mostly 90, </a:t>
            </a:r>
            <a:r>
              <a:rPr lang="en-US" dirty="0" err="1"/>
              <a:t>momint</a:t>
            </a:r>
            <a:r>
              <a:rPr lang="en-US" dirty="0"/>
              <a:t>=very close, </a:t>
            </a:r>
            <a:r>
              <a:rPr lang="en-US" dirty="0" err="1"/>
              <a:t>dadint</a:t>
            </a:r>
            <a:r>
              <a:rPr lang="en-US" dirty="0"/>
              <a:t>=not close, </a:t>
            </a:r>
            <a:r>
              <a:rPr lang="en-US" dirty="0" err="1"/>
              <a:t>livewithmom</a:t>
            </a:r>
            <a:r>
              <a:rPr lang="en-US" dirty="0"/>
              <a:t>=mostly mother, depression=not often, (</a:t>
            </a:r>
            <a:r>
              <a:rPr lang="en-US" dirty="0" err="1"/>
              <a:t>gethiched</a:t>
            </a:r>
            <a:r>
              <a:rPr lang="en-US" dirty="0"/>
              <a:t>) marry=will likely not get married.</a:t>
            </a:r>
          </a:p>
          <a:p>
            <a:pPr lvl="1"/>
            <a:r>
              <a:rPr lang="en-US" dirty="0"/>
              <a:t>Cluster 2 (naive): </a:t>
            </a:r>
            <a:r>
              <a:rPr lang="en-US" dirty="0" err="1"/>
              <a:t>divyear</a:t>
            </a:r>
            <a:r>
              <a:rPr lang="en-US" dirty="0"/>
              <a:t>=mostly 89, </a:t>
            </a:r>
            <a:r>
              <a:rPr lang="en-US" dirty="0" err="1"/>
              <a:t>momint</a:t>
            </a:r>
            <a:r>
              <a:rPr lang="en-US" dirty="0"/>
              <a:t>=not close, </a:t>
            </a:r>
            <a:r>
              <a:rPr lang="en-US" dirty="0" err="1"/>
              <a:t>dadint</a:t>
            </a:r>
            <a:r>
              <a:rPr lang="en-US" dirty="0"/>
              <a:t>=very close, </a:t>
            </a:r>
            <a:r>
              <a:rPr lang="en-US" dirty="0" err="1"/>
              <a:t>livewithmom</a:t>
            </a:r>
            <a:r>
              <a:rPr lang="en-US" dirty="0"/>
              <a:t>=father, depression=mild, marry=do not know/not inclined.</a:t>
            </a:r>
          </a:p>
          <a:p>
            <a:pPr lvl="1"/>
            <a:r>
              <a:rPr lang="en-US" dirty="0"/>
              <a:t>Cluster 3 (independent): </a:t>
            </a:r>
            <a:r>
              <a:rPr lang="en-US" dirty="0" err="1"/>
              <a:t>divyear</a:t>
            </a:r>
            <a:r>
              <a:rPr lang="en-US" dirty="0"/>
              <a:t>=mix of 89 and 90, </a:t>
            </a:r>
            <a:r>
              <a:rPr lang="en-US" dirty="0" err="1"/>
              <a:t>momint</a:t>
            </a:r>
            <a:r>
              <a:rPr lang="en-US" dirty="0"/>
              <a:t>=not close, </a:t>
            </a:r>
            <a:r>
              <a:rPr lang="en-US" dirty="0" err="1"/>
              <a:t>dadint</a:t>
            </a:r>
            <a:r>
              <a:rPr lang="en-US" dirty="0"/>
              <a:t>=not at all, </a:t>
            </a:r>
            <a:r>
              <a:rPr lang="en-US" dirty="0" err="1"/>
              <a:t>livewithmom</a:t>
            </a:r>
            <a:r>
              <a:rPr lang="en-US" dirty="0"/>
              <a:t>=mother, depression=sometimes, marry=tend to get married.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C8DBB-B483-4ABA-98FF-2794EF05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501" y="5187323"/>
            <a:ext cx="5392103" cy="61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81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43198-0D03-44BD-8CDF-967CA330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Cluster Information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5B4257-EACD-4D67-8EDC-78F1ECD36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Examine the relationship between live with mom and feel close to mom</a:t>
            </a:r>
          </a:p>
          <a:p>
            <a:pPr lvl="1"/>
            <a:r>
              <a:rPr lang="en-US" dirty="0"/>
              <a:t>Cluster 1 (emotional): close to their mom whether they live with their mom or not</a:t>
            </a:r>
          </a:p>
          <a:p>
            <a:pPr lvl="1"/>
            <a:r>
              <a:rPr lang="en-US" dirty="0"/>
              <a:t>Cluster 2 (naïve): closer to mom if they live with mom. However, they tend to be estranged from their mother</a:t>
            </a:r>
          </a:p>
          <a:p>
            <a:pPr lvl="1"/>
            <a:r>
              <a:rPr lang="en-US" dirty="0"/>
              <a:t>Cluster 3 (independent): closer to mom if they don’t live with 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AE65D2-4777-2826-A054-B3BCF74F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76" y="4354813"/>
            <a:ext cx="4938713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96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43198-0D03-44BD-8CDF-967CA330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Improvement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5B4257-EACD-4D67-8EDC-78F1ECD36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Appropriate initialization of the k-means algorithm is of paramount importance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kpp_init</a:t>
            </a:r>
            <a:r>
              <a:rPr lang="en-US" dirty="0"/>
              <a:t> method for optimal initialization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E8802-6E4B-43ED-A5D7-1D8237F55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756" y="3624733"/>
            <a:ext cx="5424488" cy="2072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54704E-F64E-461E-96CF-522CE87C6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484" y="3167605"/>
            <a:ext cx="3017520" cy="31261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CF5226-D0EE-4AFD-94B0-4B8693DD9972}"/>
              </a:ext>
            </a:extLst>
          </p:cNvPr>
          <p:cNvSpPr txBox="1"/>
          <p:nvPr/>
        </p:nvSpPr>
        <p:spPr>
          <a:xfrm>
            <a:off x="2402756" y="5985933"/>
            <a:ext cx="4799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Some differences, but improvement is not substantial</a:t>
            </a:r>
          </a:p>
        </p:txBody>
      </p:sp>
    </p:spTree>
    <p:extLst>
      <p:ext uri="{BB962C8B-B14F-4D97-AF65-F5344CB8AC3E}">
        <p14:creationId xmlns:p14="http://schemas.microsoft.com/office/powerpoint/2010/main" val="2533791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43198-0D03-44BD-8CDF-967CA330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the Parameter k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5B4257-EACD-4D67-8EDC-78F1ECD36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Tune the k-means parameters, including centers initialization and 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7DFEB-62DC-4189-AE35-3FE6C4C80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620" y="3275342"/>
            <a:ext cx="4288155" cy="3155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1F9201-328E-4ED8-A7C2-B3380F21B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427" y="2727362"/>
            <a:ext cx="4327208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33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43198-0D03-44BD-8CDF-967CA330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the Parameter k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5B4257-EACD-4D67-8EDC-78F1ECD36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Tune the k-means parameters, including centers initialization and k</a:t>
            </a:r>
          </a:p>
          <a:p>
            <a:pPr lvl="1"/>
            <a:r>
              <a:rPr lang="en-US" dirty="0"/>
              <a:t>Clustering with k = 3 &amp;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18A86-B26D-444C-BE5C-718966DBB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176" y="3019432"/>
            <a:ext cx="3537585" cy="2891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0A63C-882E-46D5-B8AB-91871FC73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725" y="3019432"/>
            <a:ext cx="3537585" cy="289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70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1F2B0-7CA2-4625-BB69-17770E93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as a Machine Learning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310A9-4492-4081-A628-17BD0F4C1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Clustering unlabeled cases into groups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B45C7F-42C4-4A07-86D0-013FD8C0D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419" y="2840622"/>
            <a:ext cx="1943100" cy="3143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853755-6423-48CF-AB2B-43702404A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46" y="2840622"/>
            <a:ext cx="1933575" cy="2695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FB800B-4092-4757-9FCE-DF5053F5A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348" y="2840622"/>
            <a:ext cx="20574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44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43198-0D03-44BD-8CDF-967CA330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5B4257-EACD-4D67-8EDC-78F1ECD36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Hierarchical clustering represents a family of techniques that build hierarchies of clusters using one of two complementary strategies:</a:t>
            </a:r>
          </a:p>
          <a:p>
            <a:pPr lvl="1"/>
            <a:r>
              <a:rPr lang="en-US" dirty="0"/>
              <a:t>Generative methods (also known as agglomerative)</a:t>
            </a:r>
          </a:p>
          <a:p>
            <a:pPr lvl="1"/>
            <a:r>
              <a:rPr lang="en-US" dirty="0"/>
              <a:t>Discriminative methods (also known as divisive)</a:t>
            </a:r>
          </a:p>
          <a:p>
            <a:r>
              <a:rPr lang="en-US" dirty="0"/>
              <a:t>Distance measures (or linkages)</a:t>
            </a:r>
          </a:p>
          <a:p>
            <a:pPr lvl="1"/>
            <a:r>
              <a:rPr lang="en-US" dirty="0"/>
              <a:t>single, average, complete, and ward</a:t>
            </a:r>
          </a:p>
          <a:p>
            <a:r>
              <a:rPr lang="en-US" dirty="0"/>
              <a:t>Dendrogram</a:t>
            </a:r>
          </a:p>
          <a:p>
            <a:pPr lvl="1"/>
            <a:r>
              <a:rPr lang="en-US" dirty="0"/>
              <a:t>Presenting hierarchical clustering result</a:t>
            </a:r>
          </a:p>
        </p:txBody>
      </p:sp>
    </p:spTree>
    <p:extLst>
      <p:ext uri="{BB962C8B-B14F-4D97-AF65-F5344CB8AC3E}">
        <p14:creationId xmlns:p14="http://schemas.microsoft.com/office/powerpoint/2010/main" val="682774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43198-0D03-44BD-8CDF-967CA330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5B4257-EACD-4D67-8EDC-78F1ECD36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Hierarchical clustering -- agglomerative nesting</a:t>
            </a:r>
          </a:p>
          <a:p>
            <a:pPr lvl="1"/>
            <a:r>
              <a:rPr lang="en-US" dirty="0"/>
              <a:t>Use </a:t>
            </a:r>
            <a:r>
              <a:rPr lang="en-US" i="1" dirty="0" err="1"/>
              <a:t>agnes</a:t>
            </a:r>
            <a:r>
              <a:rPr lang="en-US" i="1" dirty="0"/>
              <a:t>() </a:t>
            </a:r>
            <a:r>
              <a:rPr lang="en-US" dirty="0"/>
              <a:t>function in the </a:t>
            </a:r>
            <a:r>
              <a:rPr lang="en-US" i="1" dirty="0"/>
              <a:t>cluster</a:t>
            </a:r>
            <a:r>
              <a:rPr lang="en-US" dirty="0"/>
              <a:t> package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8A5E50-D080-4A99-A99D-B1EEFE44D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546" y="2998145"/>
            <a:ext cx="3861911" cy="15544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4D6B33-D33D-4343-BCB8-78A4E4D46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791" y="2998145"/>
            <a:ext cx="3417570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83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7E54428-08F4-4DC9-8BED-5ABB04991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424" y="1825405"/>
            <a:ext cx="6291747" cy="46516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143198-0D03-44BD-8CDF-967CA330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5B4257-EACD-4D67-8EDC-78F1ECD36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clusters in ward linkage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F05DE8-742E-4C67-83F5-FDCF5E18728B}"/>
              </a:ext>
            </a:extLst>
          </p:cNvPr>
          <p:cNvCxnSpPr>
            <a:cxnSpLocks/>
          </p:cNvCxnSpPr>
          <p:nvPr/>
        </p:nvCxnSpPr>
        <p:spPr>
          <a:xfrm>
            <a:off x="5443810" y="4431712"/>
            <a:ext cx="599843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B5C327-2560-429B-9F3F-22A371C3B806}"/>
              </a:ext>
            </a:extLst>
          </p:cNvPr>
          <p:cNvSpPr txBox="1"/>
          <p:nvPr/>
        </p:nvSpPr>
        <p:spPr>
          <a:xfrm>
            <a:off x="2093206" y="3450143"/>
            <a:ext cx="1787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cutoff line</a:t>
            </a:r>
          </a:p>
          <a:p>
            <a:r>
              <a:rPr lang="en-US" sz="1400" dirty="0"/>
              <a:t>(creates 8 clusters)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7CF41F-4643-46A1-A14A-637111AC3D72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3881132" y="3711753"/>
            <a:ext cx="1562678" cy="7199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58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Example: Public Utilities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BF7B115-EE36-450E-B0CA-43B1B17CE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6835" y="3429000"/>
            <a:ext cx="5999321" cy="2307431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ED0616-E7C8-430E-90B4-E965C33F4AFA}"/>
              </a:ext>
            </a:extLst>
          </p:cNvPr>
          <p:cNvSpPr txBox="1">
            <a:spLocks/>
          </p:cNvSpPr>
          <p:nvPr/>
        </p:nvSpPr>
        <p:spPr>
          <a:xfrm>
            <a:off x="2589212" y="2133600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 public utilities in the United States </a:t>
            </a:r>
          </a:p>
          <a:p>
            <a:r>
              <a:rPr lang="en-US" dirty="0"/>
              <a:t>Forming groups of similar utilities</a:t>
            </a:r>
          </a:p>
        </p:txBody>
      </p:sp>
    </p:spTree>
    <p:extLst>
      <p:ext uri="{BB962C8B-B14F-4D97-AF65-F5344CB8AC3E}">
        <p14:creationId xmlns:p14="http://schemas.microsoft.com/office/powerpoint/2010/main" val="2912050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7E9CDB-0641-41CD-A8CE-2FF45ADD8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728" y="2787974"/>
            <a:ext cx="6760369" cy="335184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Example: Public Utilities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F23532-2786-4CD0-B024-D8D1A26A779A}"/>
              </a:ext>
            </a:extLst>
          </p:cNvPr>
          <p:cNvSpPr txBox="1">
            <a:spLocks/>
          </p:cNvSpPr>
          <p:nvPr/>
        </p:nvSpPr>
        <p:spPr>
          <a:xfrm>
            <a:off x="2589212" y="2133600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k-means clustering of 22 utilities into k = 6 clusters</a:t>
            </a:r>
          </a:p>
        </p:txBody>
      </p:sp>
    </p:spTree>
    <p:extLst>
      <p:ext uri="{BB962C8B-B14F-4D97-AF65-F5344CB8AC3E}">
        <p14:creationId xmlns:p14="http://schemas.microsoft.com/office/powerpoint/2010/main" val="3066357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Example: Public Utilities</a:t>
            </a:r>
            <a:endParaRPr lang="en-US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D9651584-E41A-4087-8305-272406DB5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9212" y="3019432"/>
            <a:ext cx="5846445" cy="2891790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29177B-C08A-41D3-BC4F-F064B8BC3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288" y="5069212"/>
            <a:ext cx="3052286" cy="84201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F95B1C-D218-413E-B1C2-72ABD0F560AE}"/>
              </a:ext>
            </a:extLst>
          </p:cNvPr>
          <p:cNvSpPr txBox="1">
            <a:spLocks/>
          </p:cNvSpPr>
          <p:nvPr/>
        </p:nvSpPr>
        <p:spPr>
          <a:xfrm>
            <a:off x="2589212" y="2133600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Visual presentation (profile line plot) of cluster centroids</a:t>
            </a:r>
          </a:p>
        </p:txBody>
      </p:sp>
    </p:spTree>
    <p:extLst>
      <p:ext uri="{BB962C8B-B14F-4D97-AF65-F5344CB8AC3E}">
        <p14:creationId xmlns:p14="http://schemas.microsoft.com/office/powerpoint/2010/main" val="2771139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Example: Public Utilities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5FB867B-51EC-4E04-B9F8-BA903E164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0372" y="3236150"/>
            <a:ext cx="4786313" cy="272415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FF81B3-C5AB-4ED2-B037-EB41C9824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722" y="3097323"/>
            <a:ext cx="5264944" cy="300180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1DC779-FEE0-4A86-93FF-2384E3D6D809}"/>
              </a:ext>
            </a:extLst>
          </p:cNvPr>
          <p:cNvSpPr txBox="1">
            <a:spLocks/>
          </p:cNvSpPr>
          <p:nvPr/>
        </p:nvSpPr>
        <p:spPr>
          <a:xfrm>
            <a:off x="2589212" y="2133600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Visual presentation (profile bar plot) of cluster centroids</a:t>
            </a:r>
          </a:p>
        </p:txBody>
      </p:sp>
    </p:spTree>
    <p:extLst>
      <p:ext uri="{BB962C8B-B14F-4D97-AF65-F5344CB8AC3E}">
        <p14:creationId xmlns:p14="http://schemas.microsoft.com/office/powerpoint/2010/main" val="4143021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Example: Public Utilities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2673A68-4946-45B1-8130-61D625154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1579" y="2804557"/>
            <a:ext cx="3553778" cy="3547110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392E20-F6DB-45F3-BA28-47B6FDB3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472" y="2804557"/>
            <a:ext cx="3780472" cy="352044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117ABA-6ED8-4C32-8EC4-7EB0F0E9D6C9}"/>
              </a:ext>
            </a:extLst>
          </p:cNvPr>
          <p:cNvSpPr txBox="1">
            <a:spLocks/>
          </p:cNvSpPr>
          <p:nvPr/>
        </p:nvSpPr>
        <p:spPr>
          <a:xfrm>
            <a:off x="2589212" y="2133600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Silhouette plot – validation of clustering consistency</a:t>
            </a:r>
          </a:p>
        </p:txBody>
      </p:sp>
    </p:spTree>
    <p:extLst>
      <p:ext uri="{BB962C8B-B14F-4D97-AF65-F5344CB8AC3E}">
        <p14:creationId xmlns:p14="http://schemas.microsoft.com/office/powerpoint/2010/main" val="3815165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Example: Public Utilities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2587752" y="2130552"/>
            <a:ext cx="8596313" cy="3881437"/>
          </a:xfrm>
        </p:spPr>
        <p:txBody>
          <a:bodyPr/>
          <a:lstStyle/>
          <a:p>
            <a:r>
              <a:rPr lang="en-US" dirty="0"/>
              <a:t>Comparing different choice of k in terms of overall average within-cluster distance</a:t>
            </a:r>
          </a:p>
          <a:p>
            <a:pPr lvl="1"/>
            <a:r>
              <a:rPr lang="en-US" dirty="0"/>
              <a:t>The “elbow chart” – a line chart depicting the decline in cluster heterogeneity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6F5ABE-DFFF-4744-B813-56B1453F9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90273" y="3186842"/>
            <a:ext cx="4607243" cy="3047048"/>
          </a:xfrm>
        </p:spPr>
      </p:pic>
    </p:spTree>
    <p:extLst>
      <p:ext uri="{BB962C8B-B14F-4D97-AF65-F5344CB8AC3E}">
        <p14:creationId xmlns:p14="http://schemas.microsoft.com/office/powerpoint/2010/main" val="3511411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effectLst/>
              </a:rPr>
              <a:t>Hierarchical Clustering on Public Utilities</a:t>
            </a:r>
            <a:endParaRPr lang="en-US" b="0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32320" y="2834640"/>
            <a:ext cx="3495675" cy="375285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353764" y="3587832"/>
            <a:ext cx="315221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04615" y="2799178"/>
            <a:ext cx="1802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cutoff line</a:t>
            </a:r>
          </a:p>
          <a:p>
            <a:r>
              <a:rPr lang="en-US" sz="1400" dirty="0"/>
              <a:t>(creates 6 clusters)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674" y="3946869"/>
            <a:ext cx="4185761" cy="14411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88966" y="3277618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Computing cluster membership by “cutting” the dendrogram: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91509" y="3198181"/>
            <a:ext cx="1603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cut at height 2.7</a:t>
            </a:r>
          </a:p>
        </p:txBody>
      </p:sp>
      <p:cxnSp>
        <p:nvCxnSpPr>
          <p:cNvPr id="6" name="Straight Arrow Connector 5"/>
          <p:cNvCxnSpPr>
            <a:cxnSpLocks/>
            <a:endCxn id="14" idx="2"/>
          </p:cNvCxnSpPr>
          <p:nvPr/>
        </p:nvCxnSpPr>
        <p:spPr>
          <a:xfrm flipH="1" flipV="1">
            <a:off x="5905663" y="3322398"/>
            <a:ext cx="1437347" cy="2654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877192" y="5534033"/>
            <a:ext cx="2374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use cutree(hc1, </a:t>
            </a:r>
            <a:r>
              <a:rPr lang="en-US" sz="1400" i="1" dirty="0"/>
              <a:t>h = 2.7</a:t>
            </a:r>
            <a:r>
              <a:rPr lang="en-US" sz="1400" dirty="0"/>
              <a:t>) to cut the tree </a:t>
            </a:r>
            <a:r>
              <a:rPr lang="en-US" sz="1400" i="1" dirty="0"/>
              <a:t>by height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C2C504-3485-4636-B515-15CDF560093D}"/>
              </a:ext>
            </a:extLst>
          </p:cNvPr>
          <p:cNvSpPr txBox="1">
            <a:spLocks/>
          </p:cNvSpPr>
          <p:nvPr/>
        </p:nvSpPr>
        <p:spPr>
          <a:xfrm>
            <a:off x="2589212" y="2133600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Single linkage for all 22 utilities, using all 8 normalized measurements</a:t>
            </a:r>
          </a:p>
          <a:p>
            <a:pPr lvl="1"/>
            <a:r>
              <a:rPr lang="en-US" dirty="0"/>
              <a:t>Use </a:t>
            </a:r>
            <a:r>
              <a:rPr lang="en-US" i="1" dirty="0" err="1"/>
              <a:t>hclust</a:t>
            </a:r>
            <a:r>
              <a:rPr lang="en-US" i="1" dirty="0"/>
              <a:t>() </a:t>
            </a:r>
            <a:r>
              <a:rPr lang="en-US" dirty="0"/>
              <a:t>function in the </a:t>
            </a:r>
            <a:r>
              <a:rPr lang="en-US" i="1" dirty="0"/>
              <a:t>stats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025955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1F2B0-7CA2-4625-BB69-17770E93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as a Machine Learning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310A9-4492-4081-A628-17BD0F4C1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Clustering unlabeled cases into groups</a:t>
            </a:r>
          </a:p>
          <a:p>
            <a:pPr lvl="1"/>
            <a:r>
              <a:rPr lang="en-US" dirty="0"/>
              <a:t>Assuming we don’t know much about the ingredients</a:t>
            </a:r>
          </a:p>
          <a:p>
            <a:pPr lvl="1"/>
            <a:r>
              <a:rPr lang="en-US" dirty="0"/>
              <a:t>In terms of calories and sodium, these hot dogs are separated into three clusters</a:t>
            </a:r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34F1FB-98DF-480A-AEED-B1ED7DC52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278" y="3325744"/>
            <a:ext cx="5234940" cy="31603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603657-98D2-4A91-9A5F-F43B3C61F3A2}"/>
              </a:ext>
            </a:extLst>
          </p:cNvPr>
          <p:cNvSpPr txBox="1"/>
          <p:nvPr/>
        </p:nvSpPr>
        <p:spPr>
          <a:xfrm>
            <a:off x="7360421" y="5097742"/>
            <a:ext cx="40403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Clusters</a:t>
            </a:r>
          </a:p>
          <a:p>
            <a:r>
              <a:rPr lang="en-US" sz="1400" dirty="0"/>
              <a:t>1: low calories and medium sodium content </a:t>
            </a:r>
          </a:p>
          <a:p>
            <a:r>
              <a:rPr lang="en-US" sz="1400" dirty="0"/>
              <a:t>2: both calorie and sodium at medium levels </a:t>
            </a:r>
          </a:p>
          <a:p>
            <a:r>
              <a:rPr lang="en-US" sz="1400" dirty="0"/>
              <a:t>3: both calories and sodium at high levels</a:t>
            </a:r>
          </a:p>
        </p:txBody>
      </p:sp>
    </p:spTree>
    <p:extLst>
      <p:ext uri="{BB962C8B-B14F-4D97-AF65-F5344CB8AC3E}">
        <p14:creationId xmlns:p14="http://schemas.microsoft.com/office/powerpoint/2010/main" val="4120145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Hierarchical Clustering on Public Utilities</a:t>
            </a:r>
            <a:endParaRPr lang="en-US" dirty="0"/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32320" y="2834640"/>
            <a:ext cx="3495675" cy="37623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01768" y="2798064"/>
            <a:ext cx="1802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cutoff line</a:t>
            </a:r>
          </a:p>
          <a:p>
            <a:r>
              <a:rPr lang="en-US" sz="1400" dirty="0"/>
              <a:t>(creates 6 clusters)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7309691" y="3568147"/>
            <a:ext cx="315221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664" y="3950208"/>
            <a:ext cx="4350258" cy="14919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88966" y="3277939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Computing cluster membership by “cutting” the dendrogram: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01288" y="3231772"/>
            <a:ext cx="1603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cut at height 3.5</a:t>
            </a:r>
          </a:p>
        </p:txBody>
      </p:sp>
      <p:cxnSp>
        <p:nvCxnSpPr>
          <p:cNvPr id="10" name="Straight Arrow Connector 9"/>
          <p:cNvCxnSpPr>
            <a:cxnSpLocks/>
            <a:endCxn id="13" idx="2"/>
          </p:cNvCxnSpPr>
          <p:nvPr/>
        </p:nvCxnSpPr>
        <p:spPr>
          <a:xfrm flipH="1" flipV="1">
            <a:off x="5902816" y="3321284"/>
            <a:ext cx="1406875" cy="24686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883664" y="5596419"/>
            <a:ext cx="2374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use cutree(hc2, </a:t>
            </a:r>
            <a:r>
              <a:rPr lang="en-US" sz="1400" i="1" dirty="0"/>
              <a:t>h = 3.5</a:t>
            </a:r>
            <a:r>
              <a:rPr lang="en-US" sz="1400" dirty="0"/>
              <a:t>) to cut the tree </a:t>
            </a:r>
            <a:r>
              <a:rPr lang="en-US" sz="1400" i="1" dirty="0"/>
              <a:t>by height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E6C3975-83D6-4308-A712-9F0B0BA96C9C}"/>
              </a:ext>
            </a:extLst>
          </p:cNvPr>
          <p:cNvSpPr txBox="1">
            <a:spLocks/>
          </p:cNvSpPr>
          <p:nvPr/>
        </p:nvSpPr>
        <p:spPr>
          <a:xfrm>
            <a:off x="2589212" y="2133600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Average linkage for all 22 utilities, using all 8  normalized measurements</a:t>
            </a:r>
          </a:p>
          <a:p>
            <a:pPr lvl="1"/>
            <a:r>
              <a:rPr lang="en-US" dirty="0"/>
              <a:t>Use </a:t>
            </a:r>
            <a:r>
              <a:rPr lang="en-US" i="1" dirty="0" err="1"/>
              <a:t>hclust</a:t>
            </a:r>
            <a:r>
              <a:rPr lang="en-US" i="1" dirty="0"/>
              <a:t>() </a:t>
            </a:r>
            <a:r>
              <a:rPr lang="en-US" dirty="0"/>
              <a:t>function in the </a:t>
            </a:r>
            <a:r>
              <a:rPr lang="en-US" i="1" dirty="0"/>
              <a:t>stats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108432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D6E9DC-1F15-4DB5-B44C-DFF5E9897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002" y="3560898"/>
            <a:ext cx="3977640" cy="2857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3BA22F-4EE8-4F47-BF56-282C2EEA5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015" y="3560898"/>
            <a:ext cx="3977640" cy="284226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Hierarchical Clustering on Public Utilities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B35852-D299-4592-8CCB-91EE5EDEB9E5}"/>
              </a:ext>
            </a:extLst>
          </p:cNvPr>
          <p:cNvSpPr txBox="1">
            <a:spLocks/>
          </p:cNvSpPr>
          <p:nvPr/>
        </p:nvSpPr>
        <p:spPr>
          <a:xfrm>
            <a:off x="2589212" y="2133600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Cut a tree into groups of data with function </a:t>
            </a:r>
            <a:r>
              <a:rPr lang="en-US" i="1" dirty="0" err="1"/>
              <a:t>cutree</a:t>
            </a:r>
            <a:r>
              <a:rPr lang="en-US" i="1" dirty="0"/>
              <a:t>()</a:t>
            </a:r>
          </a:p>
          <a:p>
            <a:pPr lvl="1"/>
            <a:r>
              <a:rPr lang="en-US" dirty="0"/>
              <a:t>Specify </a:t>
            </a:r>
            <a:r>
              <a:rPr lang="en-US" i="1" dirty="0"/>
              <a:t>k</a:t>
            </a:r>
            <a:r>
              <a:rPr lang="en-US" dirty="0"/>
              <a:t> for cutting by number of clusters</a:t>
            </a:r>
          </a:p>
          <a:p>
            <a:pPr lvl="1"/>
            <a:r>
              <a:rPr lang="en-US" dirty="0"/>
              <a:t>Specify </a:t>
            </a:r>
            <a:r>
              <a:rPr lang="en-US" i="1" dirty="0"/>
              <a:t>h</a:t>
            </a:r>
            <a:r>
              <a:rPr lang="en-US" dirty="0"/>
              <a:t> for cutting by height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17B1204-C9B7-4741-AE52-F616232374AB}"/>
              </a:ext>
            </a:extLst>
          </p:cNvPr>
          <p:cNvSpPr/>
          <p:nvPr/>
        </p:nvSpPr>
        <p:spPr>
          <a:xfrm>
            <a:off x="4207302" y="3637738"/>
            <a:ext cx="540967" cy="16308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55A3D4-5B09-425A-BC98-96208721819F}"/>
              </a:ext>
            </a:extLst>
          </p:cNvPr>
          <p:cNvSpPr/>
          <p:nvPr/>
        </p:nvSpPr>
        <p:spPr>
          <a:xfrm>
            <a:off x="8784811" y="4999272"/>
            <a:ext cx="546476" cy="16308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E074BA2-1387-41BC-9F6B-9201CE9DEA6C}"/>
              </a:ext>
            </a:extLst>
          </p:cNvPr>
          <p:cNvSpPr/>
          <p:nvPr/>
        </p:nvSpPr>
        <p:spPr>
          <a:xfrm>
            <a:off x="4214077" y="4989648"/>
            <a:ext cx="534192" cy="16308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B6F60FC-800E-4677-8BAD-2566931ABA22}"/>
              </a:ext>
            </a:extLst>
          </p:cNvPr>
          <p:cNvSpPr/>
          <p:nvPr/>
        </p:nvSpPr>
        <p:spPr>
          <a:xfrm>
            <a:off x="8784811" y="3627056"/>
            <a:ext cx="546476" cy="173764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25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046912" y="2839598"/>
            <a:ext cx="4074577" cy="3714274"/>
            <a:chOff x="4479498" y="2971800"/>
            <a:chExt cx="4074577" cy="371427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5067" y="3217307"/>
              <a:ext cx="3583305" cy="322326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506720" y="2971800"/>
              <a:ext cx="204735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Average linkage dendrogram clusters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79498" y="6403598"/>
              <a:ext cx="1035452" cy="282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Cluster:   5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740424" y="6400799"/>
              <a:ext cx="260576" cy="277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1 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05600" y="6400800"/>
              <a:ext cx="260576" cy="277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2 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87824" y="6400800"/>
              <a:ext cx="260576" cy="277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4 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606824" y="6400800"/>
              <a:ext cx="260576" cy="277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6 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54424" y="6400800"/>
              <a:ext cx="260576" cy="277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3 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Hierarchical Clustering on Public Utilities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008" y="3589639"/>
            <a:ext cx="3343275" cy="14058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765" y="5202161"/>
            <a:ext cx="3778626" cy="129097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7A41D19-3E2F-4A7D-B7EB-27B63F670CB5}"/>
              </a:ext>
            </a:extLst>
          </p:cNvPr>
          <p:cNvSpPr txBox="1">
            <a:spLocks/>
          </p:cNvSpPr>
          <p:nvPr/>
        </p:nvSpPr>
        <p:spPr>
          <a:xfrm>
            <a:off x="2589212" y="2133600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Draw rectangles around hierarchical clusters with function </a:t>
            </a:r>
            <a:r>
              <a:rPr lang="en-US" i="1" dirty="0" err="1"/>
              <a:t>rect.hclust</a:t>
            </a:r>
            <a:r>
              <a:rPr lang="en-US" i="1" dirty="0"/>
              <a:t>()</a:t>
            </a:r>
          </a:p>
          <a:p>
            <a:pPr lvl="1"/>
            <a:r>
              <a:rPr lang="en-US" dirty="0"/>
              <a:t>Specify </a:t>
            </a:r>
            <a:r>
              <a:rPr lang="en-US" i="1" dirty="0"/>
              <a:t>k</a:t>
            </a:r>
            <a:r>
              <a:rPr lang="en-US" dirty="0"/>
              <a:t> for cutting by number of clusters</a:t>
            </a:r>
          </a:p>
          <a:p>
            <a:pPr lvl="1"/>
            <a:r>
              <a:rPr lang="en-US" dirty="0"/>
              <a:t>Specify </a:t>
            </a:r>
            <a:r>
              <a:rPr lang="en-US" i="1" dirty="0"/>
              <a:t>h</a:t>
            </a:r>
            <a:r>
              <a:rPr lang="en-US" dirty="0"/>
              <a:t> for cutting by height</a:t>
            </a:r>
          </a:p>
        </p:txBody>
      </p:sp>
    </p:spTree>
    <p:extLst>
      <p:ext uri="{BB962C8B-B14F-4D97-AF65-F5344CB8AC3E}">
        <p14:creationId xmlns:p14="http://schemas.microsoft.com/office/powerpoint/2010/main" val="4145265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Summary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19E6F9-6448-45DD-A570-270D52E888E1}"/>
              </a:ext>
            </a:extLst>
          </p:cNvPr>
          <p:cNvSpPr txBox="1">
            <a:spLocks/>
          </p:cNvSpPr>
          <p:nvPr/>
        </p:nvSpPr>
        <p:spPr>
          <a:xfrm>
            <a:off x="2589212" y="2133600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Clustering may be most appropriate for exploratory data analytics</a:t>
            </a:r>
          </a:p>
          <a:p>
            <a:r>
              <a:rPr lang="en-US" dirty="0"/>
              <a:t>Clustering approaches are for unsupervised learning</a:t>
            </a:r>
          </a:p>
          <a:p>
            <a:r>
              <a:rPr lang="en-US" dirty="0"/>
              <a:t>Flexible and efficient</a:t>
            </a:r>
          </a:p>
          <a:p>
            <a:r>
              <a:rPr lang="en-US" dirty="0"/>
              <a:t>Clusters may be used for classification</a:t>
            </a:r>
          </a:p>
          <a:p>
            <a:r>
              <a:rPr lang="en-US" dirty="0"/>
              <a:t>Need inputs and decisions by the analyst</a:t>
            </a:r>
          </a:p>
          <a:p>
            <a:r>
              <a:rPr lang="en-US" dirty="0"/>
              <a:t>Need to decide the linkage method</a:t>
            </a:r>
          </a:p>
        </p:txBody>
      </p:sp>
    </p:spTree>
    <p:extLst>
      <p:ext uri="{BB962C8B-B14F-4D97-AF65-F5344CB8AC3E}">
        <p14:creationId xmlns:p14="http://schemas.microsoft.com/office/powerpoint/2010/main" val="1740079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1F2B0-7CA2-4625-BB69-17770E93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as a Machine Learning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310A9-4492-4081-A628-17BD0F4C1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Clustering unlabeled cases into groups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E55A2-1DBF-4BEA-8E6D-48CA478C8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46" y="2716909"/>
            <a:ext cx="5207931" cy="3341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DF538E-FC56-4E2A-AFC0-A2EDFEAC2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278" y="2716908"/>
            <a:ext cx="4919674" cy="334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09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32E61-6598-412E-94F4-01484E9AC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Silhouette Plots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5CC6DB-3E8B-4DFA-9E68-5B7B588BF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Silhouette measures the similarity of a data point to its cluster (cohesion) relative to other clusters (separation) </a:t>
                </a:r>
              </a:p>
              <a:p>
                <a:r>
                  <a:rPr lang="en-US" dirty="0"/>
                  <a:t>Combination of two scores: cohesion and separation</a:t>
                </a:r>
              </a:p>
              <a:p>
                <a:pPr lvl="1"/>
                <a:r>
                  <a:rPr lang="en-US" dirty="0"/>
                  <a:t>Cohesion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): an intra-cluster metric</a:t>
                </a:r>
              </a:p>
              <a:p>
                <a:pPr lvl="2"/>
                <a:r>
                  <a:rPr lang="en-US" dirty="0"/>
                  <a:t>The average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all points in the cluster</a:t>
                </a:r>
              </a:p>
              <a:p>
                <a:pPr lvl="2"/>
                <a:r>
                  <a:rPr lang="en-US" dirty="0"/>
                  <a:t>Measure the quality of the assignment to the cluster</a:t>
                </a:r>
              </a:p>
              <a:p>
                <a:pPr lvl="1"/>
                <a:r>
                  <a:rPr lang="en-US" dirty="0"/>
                  <a:t>Separation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): an inter-cluster metric</a:t>
                </a:r>
              </a:p>
              <a:p>
                <a:pPr lvl="2"/>
                <a:r>
                  <a:rPr lang="en-US" dirty="0"/>
                  <a:t>The lowest average distance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any other clusters</a:t>
                </a:r>
              </a:p>
              <a:p>
                <a:pPr lvl="2"/>
                <a:r>
                  <a:rPr lang="en-US" dirty="0"/>
                  <a:t>Measure the degree to which the clusters don’t overlap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5CC6DB-3E8B-4DFA-9E68-5B7B588BF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79" t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0DF120-1AB0-4F88-84F9-277BC50FC41C}"/>
                  </a:ext>
                </a:extLst>
              </p:cNvPr>
              <p:cNvSpPr txBox="1"/>
              <p:nvPr/>
            </p:nvSpPr>
            <p:spPr>
              <a:xfrm>
                <a:off x="5479227" y="5401787"/>
                <a:ext cx="3326798" cy="10188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0,              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−1,    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0DF120-1AB0-4F88-84F9-277BC50FC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227" y="5401787"/>
                <a:ext cx="3326798" cy="10188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61E3B6-B690-4AE9-846C-0F5EA3C203DC}"/>
                  </a:ext>
                </a:extLst>
              </p:cNvPr>
              <p:cNvSpPr txBox="1"/>
              <p:nvPr/>
            </p:nvSpPr>
            <p:spPr>
              <a:xfrm>
                <a:off x="3722965" y="5803499"/>
                <a:ext cx="99440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61E3B6-B690-4AE9-846C-0F5EA3C20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965" y="5803499"/>
                <a:ext cx="994404" cy="215444"/>
              </a:xfrm>
              <a:prstGeom prst="rect">
                <a:avLst/>
              </a:prstGeom>
              <a:blipFill>
                <a:blip r:embed="rId5"/>
                <a:stretch>
                  <a:fillRect l="-3067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8262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32E61-6598-412E-94F4-01484E9AC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Silhouette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CC6DB-3E8B-4DFA-9E68-5B7B588BF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Interpretation and validation of consistency of clustering algorithms</a:t>
            </a:r>
          </a:p>
          <a:p>
            <a:r>
              <a:rPr lang="en-US" dirty="0"/>
              <a:t>High value (</a:t>
            </a:r>
            <a:r>
              <a:rPr lang="en-US" dirty="0" err="1"/>
              <a:t>s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Implies the data is appropriately clustered</a:t>
            </a:r>
          </a:p>
          <a:p>
            <a:r>
              <a:rPr lang="en-US" dirty="0"/>
              <a:t>Low value (</a:t>
            </a:r>
            <a:r>
              <a:rPr lang="en-US" dirty="0" err="1"/>
              <a:t>s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-1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Implies a poor match</a:t>
            </a:r>
          </a:p>
          <a:p>
            <a:r>
              <a:rPr lang="en-US" dirty="0" err="1"/>
              <a:t>s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∼ 0 </a:t>
            </a:r>
          </a:p>
          <a:p>
            <a:pPr lvl="1"/>
            <a:r>
              <a:rPr lang="en-US" dirty="0"/>
              <a:t>Means on the border between two clusters</a:t>
            </a:r>
          </a:p>
          <a:p>
            <a:r>
              <a:rPr lang="en-US" dirty="0"/>
              <a:t>Example, clustering hotdogs</a:t>
            </a:r>
          </a:p>
          <a:p>
            <a:pPr lvl="1"/>
            <a:r>
              <a:rPr lang="en-US" dirty="0"/>
              <a:t>54 observations, 3 clusters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22EA06-F8A2-4812-AD22-0C5A4626B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113" y="2945839"/>
            <a:ext cx="3233738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6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showing the number of clusters&#10;&#10;Description automatically generated">
            <a:extLst>
              <a:ext uri="{FF2B5EF4-FFF2-40B4-BE49-F238E27FC236}">
                <a16:creationId xmlns:a16="http://schemas.microsoft.com/office/drawing/2014/main" id="{AA88AAD6-B377-4CDA-8A57-5F9A7B498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154" y="2292107"/>
            <a:ext cx="3429000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332E61-6598-412E-94F4-01484E9AC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Silhouette Plots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5CC6DB-3E8B-4DFA-9E68-5B7B588BF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Silhouette calculation</a:t>
                </a:r>
              </a:p>
              <a:p>
                <a:pPr lvl="1"/>
                <a:r>
                  <a:rPr lang="en-US" dirty="0"/>
                  <a:t>Cohesion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): an intra-cluster metric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𝑐𝑜h𝑒𝑠𝑖𝑜𝑛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(9.5,11)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3.81+5.85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=4.83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Separation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): an inter-cluster metric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𝑑𝑖𝑠𝑡𝑎𝑛𝑐𝑒</m:t>
                        </m:r>
                      </m:e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9.5,11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7.05+7.52+6.99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7.19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𝑑𝑖𝑠𝑡𝑎𝑛𝑐𝑒</m:t>
                        </m:r>
                      </m:e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9.5,11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5.32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7.81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7.92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9.12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7.54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𝑠𝑒𝑝𝑎𝑟𝑎𝑡𝑖𝑜𝑛</m:t>
                        </m:r>
                      </m:e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9.5,11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7.19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Silhouette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7.19−4.83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⁡{4.83,7.19}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2.36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7.19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5CC6DB-3E8B-4DFA-9E68-5B7B588BF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479" t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AB8E198-A074-47E5-8D9D-512C35E83C20}"/>
              </a:ext>
            </a:extLst>
          </p:cNvPr>
          <p:cNvSpPr/>
          <p:nvPr/>
        </p:nvSpPr>
        <p:spPr>
          <a:xfrm>
            <a:off x="9843087" y="3315802"/>
            <a:ext cx="767763" cy="293856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BE5AE-A0D9-49AB-9DAD-4335D5650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531" y="1111959"/>
            <a:ext cx="4980623" cy="118014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04E9EF-4DB4-4062-9AE9-F2F1A1F7913C}"/>
              </a:ext>
            </a:extLst>
          </p:cNvPr>
          <p:cNvSpPr/>
          <p:nvPr/>
        </p:nvSpPr>
        <p:spPr>
          <a:xfrm>
            <a:off x="8621828" y="1652605"/>
            <a:ext cx="448031" cy="211208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D5627BF-60CD-465E-901D-BBD60013565B}"/>
              </a:ext>
            </a:extLst>
          </p:cNvPr>
          <p:cNvSpPr/>
          <p:nvPr/>
        </p:nvSpPr>
        <p:spPr>
          <a:xfrm>
            <a:off x="6995895" y="1551912"/>
            <a:ext cx="1546743" cy="10069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2D0A213-A34E-4EF5-8716-736FD767443A}"/>
              </a:ext>
            </a:extLst>
          </p:cNvPr>
          <p:cNvSpPr/>
          <p:nvPr/>
        </p:nvSpPr>
        <p:spPr>
          <a:xfrm>
            <a:off x="8621828" y="1863813"/>
            <a:ext cx="448031" cy="413797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7924BB-5FF7-43E3-8E58-4D7D92D09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7154" y="5037624"/>
            <a:ext cx="2004060" cy="14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6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32E61-6598-412E-94F4-01484E9AC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k-Means Clustering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CC6DB-3E8B-4DFA-9E68-5B7B588BF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Divide the sample into a predetermined number k of non-overlapping clusters</a:t>
            </a:r>
          </a:p>
          <a:p>
            <a:pPr lvl="1"/>
            <a:r>
              <a:rPr lang="en-US" dirty="0"/>
              <a:t>Clusters are as homogeneous as possible</a:t>
            </a:r>
          </a:p>
          <a:p>
            <a:r>
              <a:rPr lang="en-US" dirty="0"/>
              <a:t>Pre-specify a desired number of clusters, k</a:t>
            </a:r>
          </a:p>
          <a:p>
            <a:r>
              <a:rPr lang="en-US" dirty="0"/>
              <a:t>Assign each case to one of the k clusters to minimize dispersion within the clusters </a:t>
            </a:r>
          </a:p>
          <a:p>
            <a:r>
              <a:rPr lang="en-US" dirty="0"/>
              <a:t>Measure of within-cluster dispersion</a:t>
            </a:r>
          </a:p>
          <a:p>
            <a:pPr lvl="1"/>
            <a:r>
              <a:rPr lang="en-US" dirty="0"/>
              <a:t>Sum of squared Euclidean distances from centroid</a:t>
            </a:r>
          </a:p>
        </p:txBody>
      </p:sp>
    </p:spTree>
    <p:extLst>
      <p:ext uri="{BB962C8B-B14F-4D97-AF65-F5344CB8AC3E}">
        <p14:creationId xmlns:p14="http://schemas.microsoft.com/office/powerpoint/2010/main" val="69883249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12440</TotalTime>
  <Words>4907</Words>
  <Application>Microsoft Office PowerPoint</Application>
  <PresentationFormat>Widescreen</PresentationFormat>
  <Paragraphs>514</Paragraphs>
  <Slides>43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Cambria Math</vt:lpstr>
      <vt:lpstr>Century Gothic</vt:lpstr>
      <vt:lpstr>Wingdings 3</vt:lpstr>
      <vt:lpstr>Wisp</vt:lpstr>
      <vt:lpstr>CSDA 5430 Predictive Analytics</vt:lpstr>
      <vt:lpstr>Introduction</vt:lpstr>
      <vt:lpstr>Clustering as a Machine Learning Task</vt:lpstr>
      <vt:lpstr>Clustering as a Machine Learning Task</vt:lpstr>
      <vt:lpstr>Clustering as a Machine Learning Task</vt:lpstr>
      <vt:lpstr>Silhouette Plots</vt:lpstr>
      <vt:lpstr>Silhouette Plots</vt:lpstr>
      <vt:lpstr>Silhouette Plots</vt:lpstr>
      <vt:lpstr>The k-Means Clustering Algorithm</vt:lpstr>
      <vt:lpstr>The k-Means Clustering Algorithm</vt:lpstr>
      <vt:lpstr>The k-Means Clustering Algorithm</vt:lpstr>
      <vt:lpstr>The k-Means Clustering Algorithm</vt:lpstr>
      <vt:lpstr>Choosing the Appropriate Number of Clusters – k </vt:lpstr>
      <vt:lpstr>Example: Hotdogs</vt:lpstr>
      <vt:lpstr>Example: Hotdogs</vt:lpstr>
      <vt:lpstr>Case Study 1: Divorce and Consequences on Young Adults</vt:lpstr>
      <vt:lpstr>Collecting Data</vt:lpstr>
      <vt:lpstr>Collecting Data</vt:lpstr>
      <vt:lpstr>Exploring and Preparing the Data</vt:lpstr>
      <vt:lpstr>Training a Model on the Data</vt:lpstr>
      <vt:lpstr>Evaluating Model Performance</vt:lpstr>
      <vt:lpstr>Evaluating Model Performance</vt:lpstr>
      <vt:lpstr>Evaluating Model Performance</vt:lpstr>
      <vt:lpstr>Usage of Cluster Information</vt:lpstr>
      <vt:lpstr>Usage of Cluster Information</vt:lpstr>
      <vt:lpstr>Usage of Cluster Information</vt:lpstr>
      <vt:lpstr>Model Improvement</vt:lpstr>
      <vt:lpstr>Tuning the Parameter k</vt:lpstr>
      <vt:lpstr>Tuning the Parameter k</vt:lpstr>
      <vt:lpstr>Hierarchical Clustering</vt:lpstr>
      <vt:lpstr>Hierarchical Clustering</vt:lpstr>
      <vt:lpstr>Hierarchical Clustering</vt:lpstr>
      <vt:lpstr>Example: Public Utilities</vt:lpstr>
      <vt:lpstr>Example: Public Utilities</vt:lpstr>
      <vt:lpstr>Example: Public Utilities</vt:lpstr>
      <vt:lpstr>Example: Public Utilities</vt:lpstr>
      <vt:lpstr>Example: Public Utilities</vt:lpstr>
      <vt:lpstr>Example: Public Utilities</vt:lpstr>
      <vt:lpstr>Hierarchical Clustering on Public Utilities</vt:lpstr>
      <vt:lpstr>Hierarchical Clustering on Public Utilities</vt:lpstr>
      <vt:lpstr>Hierarchical Clustering on Public Utilities</vt:lpstr>
      <vt:lpstr>Hierarchical Clustering on Public Utilities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06</dc:title>
  <dc:creator>Jiangping Wang</dc:creator>
  <cp:lastModifiedBy>Jiangping Wang</cp:lastModifiedBy>
  <cp:revision>749</cp:revision>
  <dcterms:created xsi:type="dcterms:W3CDTF">2021-06-06T13:08:34Z</dcterms:created>
  <dcterms:modified xsi:type="dcterms:W3CDTF">2024-02-27T17:45:06Z</dcterms:modified>
</cp:coreProperties>
</file>